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handoutMasterIdLst>
    <p:handoutMasterId r:id="rId18"/>
  </p:handoutMasterIdLst>
  <p:sldIdLst>
    <p:sldId id="275" r:id="rId2"/>
    <p:sldId id="277" r:id="rId3"/>
    <p:sldId id="257" r:id="rId4"/>
    <p:sldId id="258" r:id="rId5"/>
    <p:sldId id="259" r:id="rId6"/>
    <p:sldId id="261" r:id="rId7"/>
    <p:sldId id="276" r:id="rId8"/>
    <p:sldId id="267" r:id="rId9"/>
    <p:sldId id="263" r:id="rId10"/>
    <p:sldId id="268" r:id="rId11"/>
    <p:sldId id="264" r:id="rId12"/>
    <p:sldId id="260" r:id="rId13"/>
    <p:sldId id="269" r:id="rId14"/>
    <p:sldId id="272" r:id="rId15"/>
    <p:sldId id="262" r:id="rId16"/>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707" autoAdjust="0"/>
  </p:normalViewPr>
  <p:slideViewPr>
    <p:cSldViewPr snapToGrid="0">
      <p:cViewPr varScale="1">
        <p:scale>
          <a:sx n="110" d="100"/>
          <a:sy n="110" d="100"/>
        </p:scale>
        <p:origin x="624" y="108"/>
      </p:cViewPr>
      <p:guideLst>
        <p:guide pos="3840"/>
        <p:guide orient="horz" pos="2160"/>
        <p:guide orient="horz" pos="22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5" d="100"/>
          <a:sy n="115" d="100"/>
        </p:scale>
        <p:origin x="23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40" y="3"/>
            <a:ext cx="4002299" cy="351737"/>
          </a:xfrm>
          <a:prstGeom prst="rect">
            <a:avLst/>
          </a:prstGeom>
        </p:spPr>
        <p:txBody>
          <a:bodyPr vert="horz" lIns="92830" tIns="46415" rIns="92830" bIns="46415" rtlCol="0"/>
          <a:lstStyle>
            <a:lvl1pPr algn="r">
              <a:defRPr sz="1200"/>
            </a:lvl1pPr>
          </a:lstStyle>
          <a:p>
            <a:fld id="{9E1CB0AF-D119-4036-B00B-24EE3BD29F3F}" type="datetimeFigureOut">
              <a:rPr lang="en-US" smtClean="0"/>
              <a:t>3/20/2019</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40" y="6658664"/>
            <a:ext cx="4002299" cy="351736"/>
          </a:xfrm>
          <a:prstGeom prst="rect">
            <a:avLst/>
          </a:prstGeom>
        </p:spPr>
        <p:txBody>
          <a:bodyPr vert="horz" lIns="92830" tIns="46415" rIns="92830" bIns="46415" rtlCol="0" anchor="b"/>
          <a:lstStyle>
            <a:lvl1pPr algn="r">
              <a:defRPr sz="1200"/>
            </a:lvl1pPr>
          </a:lstStyle>
          <a:p>
            <a:fld id="{A40B0443-4A8E-480C-BBAF-66652A43A16D}" type="slidenum">
              <a:rPr lang="en-US" smtClean="0"/>
              <a:t>‹#›</a:t>
            </a:fld>
            <a:endParaRPr lang="en-US"/>
          </a:p>
        </p:txBody>
      </p:sp>
    </p:spTree>
    <p:extLst>
      <p:ext uri="{BB962C8B-B14F-4D97-AF65-F5344CB8AC3E}">
        <p14:creationId xmlns:p14="http://schemas.microsoft.com/office/powerpoint/2010/main" val="1696232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40" y="3"/>
            <a:ext cx="4002299" cy="351737"/>
          </a:xfrm>
          <a:prstGeom prst="rect">
            <a:avLst/>
          </a:prstGeom>
        </p:spPr>
        <p:txBody>
          <a:bodyPr vert="horz" lIns="92830" tIns="46415" rIns="92830" bIns="46415" rtlCol="0"/>
          <a:lstStyle>
            <a:lvl1pPr algn="r">
              <a:defRPr sz="1200"/>
            </a:lvl1pPr>
          </a:lstStyle>
          <a:p>
            <a:fld id="{DCAB41E6-B592-4F1E-A09E-667ADEF1ADCC}" type="datetimeFigureOut">
              <a:rPr lang="en-US" smtClean="0"/>
              <a:t>3/20/2019</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58664"/>
            <a:ext cx="4002299" cy="351736"/>
          </a:xfrm>
          <a:prstGeom prst="rect">
            <a:avLst/>
          </a:prstGeom>
        </p:spPr>
        <p:txBody>
          <a:bodyPr vert="horz" lIns="92830" tIns="46415" rIns="92830" bIns="46415" rtlCol="0" anchor="b"/>
          <a:lstStyle>
            <a:lvl1pPr algn="r">
              <a:defRPr sz="1200"/>
            </a:lvl1pPr>
          </a:lstStyle>
          <a:p>
            <a:fld id="{F55BA80E-7646-4D75-9110-EC5D23B776F3}" type="slidenum">
              <a:rPr lang="en-US" smtClean="0"/>
              <a:t>‹#›</a:t>
            </a:fld>
            <a:endParaRPr lang="en-US"/>
          </a:p>
        </p:txBody>
      </p:sp>
    </p:spTree>
    <p:extLst>
      <p:ext uri="{BB962C8B-B14F-4D97-AF65-F5344CB8AC3E}">
        <p14:creationId xmlns:p14="http://schemas.microsoft.com/office/powerpoint/2010/main" val="123211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9F32C5E-60F5-42E7-AFBD-9EDCE2A1E4AD}"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A73CCB-AAE1-4BDA-AA59-6BE5EA134452}"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42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F32C5E-60F5-42E7-AFBD-9EDCE2A1E4AD}"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A73CCB-AAE1-4BDA-AA59-6BE5EA134452}" type="slidenum">
              <a:rPr lang="en-US" smtClean="0"/>
              <a:t>‹#›</a:t>
            </a:fld>
            <a:endParaRPr lang="en-US" dirty="0"/>
          </a:p>
        </p:txBody>
      </p:sp>
    </p:spTree>
    <p:extLst>
      <p:ext uri="{BB962C8B-B14F-4D97-AF65-F5344CB8AC3E}">
        <p14:creationId xmlns:p14="http://schemas.microsoft.com/office/powerpoint/2010/main" val="159711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F32C5E-60F5-42E7-AFBD-9EDCE2A1E4AD}"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A73CCB-AAE1-4BDA-AA59-6BE5EA134452}"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90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F32C5E-60F5-42E7-AFBD-9EDCE2A1E4AD}"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A73CCB-AAE1-4BDA-AA59-6BE5EA134452}" type="slidenum">
              <a:rPr lang="en-US" smtClean="0"/>
              <a:t>‹#›</a:t>
            </a:fld>
            <a:endParaRPr lang="en-US" dirty="0"/>
          </a:p>
        </p:txBody>
      </p:sp>
    </p:spTree>
    <p:extLst>
      <p:ext uri="{BB962C8B-B14F-4D97-AF65-F5344CB8AC3E}">
        <p14:creationId xmlns:p14="http://schemas.microsoft.com/office/powerpoint/2010/main" val="214520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32C5E-60F5-42E7-AFBD-9EDCE2A1E4AD}"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A73CCB-AAE1-4BDA-AA59-6BE5EA134452}"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2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21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F32C5E-60F5-42E7-AFBD-9EDCE2A1E4AD}" type="datetimeFigureOut">
              <a:rPr lang="en-US" smtClean="0"/>
              <a:t>3/20/2019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A73CCB-AAE1-4BDA-AA59-6BE5EA134452}" type="slidenum">
              <a:rPr lang="en-US" smtClean="0"/>
              <a:t>‹#›</a:t>
            </a:fld>
            <a:endParaRPr lang="en-US" dirty="0"/>
          </a:p>
        </p:txBody>
      </p:sp>
    </p:spTree>
    <p:extLst>
      <p:ext uri="{BB962C8B-B14F-4D97-AF65-F5344CB8AC3E}">
        <p14:creationId xmlns:p14="http://schemas.microsoft.com/office/powerpoint/2010/main" val="321370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F32C5E-60F5-42E7-AFBD-9EDCE2A1E4AD}" type="datetimeFigureOut">
              <a:rPr lang="en-US" smtClean="0"/>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A73CCB-AAE1-4BDA-AA59-6BE5EA134452}" type="slidenum">
              <a:rPr lang="en-US" smtClean="0"/>
              <a:t>‹#›</a:t>
            </a:fld>
            <a:endParaRPr lang="en-US" dirty="0"/>
          </a:p>
        </p:txBody>
      </p:sp>
    </p:spTree>
    <p:extLst>
      <p:ext uri="{BB962C8B-B14F-4D97-AF65-F5344CB8AC3E}">
        <p14:creationId xmlns:p14="http://schemas.microsoft.com/office/powerpoint/2010/main" val="205982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32C5E-60F5-42E7-AFBD-9EDCE2A1E4AD}" type="datetimeFigureOut">
              <a:rPr lang="en-US" smtClean="0"/>
              <a:t>3/20/2019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A73CCB-AAE1-4BDA-AA59-6BE5EA134452}" type="slidenum">
              <a:rPr lang="en-US" smtClean="0"/>
              <a:t>‹#›</a:t>
            </a:fld>
            <a:endParaRPr lang="en-US" dirty="0"/>
          </a:p>
        </p:txBody>
      </p:sp>
    </p:spTree>
    <p:extLst>
      <p:ext uri="{BB962C8B-B14F-4D97-AF65-F5344CB8AC3E}">
        <p14:creationId xmlns:p14="http://schemas.microsoft.com/office/powerpoint/2010/main" val="66495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9F32C5E-60F5-42E7-AFBD-9EDCE2A1E4AD}" type="datetimeFigureOut">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A73CCB-AAE1-4BDA-AA59-6BE5EA134452}" type="slidenum">
              <a:rPr lang="en-US" smtClean="0"/>
              <a:t>‹#›</a:t>
            </a:fld>
            <a:endParaRPr lang="en-US" dirty="0"/>
          </a:p>
        </p:txBody>
      </p:sp>
    </p:spTree>
    <p:extLst>
      <p:ext uri="{BB962C8B-B14F-4D97-AF65-F5344CB8AC3E}">
        <p14:creationId xmlns:p14="http://schemas.microsoft.com/office/powerpoint/2010/main" val="165371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32C5E-60F5-42E7-AFBD-9EDCE2A1E4AD}" type="datetimeFigureOut">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A73CCB-AAE1-4BDA-AA59-6BE5EA134452}"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67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00">
              <a:schemeClr val="accent2">
                <a:lumMod val="40000"/>
                <a:lumOff val="60000"/>
              </a:schemeClr>
            </a:gs>
            <a:gs pos="87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9F32C5E-60F5-42E7-AFBD-9EDCE2A1E4AD}" type="datetimeFigureOut">
              <a:rPr lang="en-US" smtClean="0"/>
              <a:t>3/20/2019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A73CCB-AAE1-4BDA-AA59-6BE5EA134452}" type="slidenum">
              <a:rPr lang="en-US" smtClean="0"/>
              <a:t>‹#›</a:t>
            </a:fld>
            <a:endParaRPr lang="en-US" dirty="0"/>
          </a:p>
        </p:txBody>
      </p:sp>
      <p:cxnSp>
        <p:nvCxnSpPr>
          <p:cNvPr id="7" name="Straight Connector 6"/>
          <p:cNvCxnSpPr/>
          <p:nvPr userDrawn="1"/>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3211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5855" y="277092"/>
            <a:ext cx="9968345" cy="917820"/>
          </a:xfrm>
        </p:spPr>
        <p:txBody>
          <a:bodyPr>
            <a:normAutofit/>
          </a:bodyPr>
          <a:lstStyle/>
          <a:p>
            <a:pPr algn="ctr"/>
            <a:r>
              <a:rPr lang="en-US" dirty="0" smtClean="0"/>
              <a:t>2018/2019 Annual Report</a:t>
            </a:r>
            <a:endParaRPr lang="en-US"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109160" y="2325317"/>
            <a:ext cx="5504872" cy="3897745"/>
          </a:xfrm>
        </p:spPr>
      </p:pic>
      <p:pic>
        <p:nvPicPr>
          <p:cNvPr id="6" name="Content Placeholder 5"/>
          <p:cNvPicPr>
            <a:picLocks noGrp="1" noChangeAspect="1"/>
          </p:cNvPicPr>
          <p:nvPr>
            <p:ph sz="half" idx="2"/>
          </p:nvPr>
        </p:nvPicPr>
        <p:blipFill>
          <a:blip r:embed="rId3"/>
          <a:stretch>
            <a:fillRect/>
          </a:stretch>
        </p:blipFill>
        <p:spPr>
          <a:xfrm>
            <a:off x="4109184" y="1209991"/>
            <a:ext cx="3528290" cy="749266"/>
          </a:xfrm>
          <a:prstGeom prst="rect">
            <a:avLst/>
          </a:prstGeom>
        </p:spPr>
      </p:pic>
    </p:spTree>
    <p:extLst>
      <p:ext uri="{BB962C8B-B14F-4D97-AF65-F5344CB8AC3E}">
        <p14:creationId xmlns:p14="http://schemas.microsoft.com/office/powerpoint/2010/main" val="2652606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841" y="700545"/>
            <a:ext cx="9720072" cy="1499616"/>
          </a:xfrm>
        </p:spPr>
        <p:txBody>
          <a:bodyPr>
            <a:normAutofit/>
          </a:bodyPr>
          <a:lstStyle/>
          <a:p>
            <a:r>
              <a:rPr lang="en-US" sz="3200" b="1" dirty="0" smtClean="0">
                <a:solidFill>
                  <a:srgbClr val="7030A0"/>
                </a:solidFill>
              </a:rPr>
              <a:t>Pursuing Evidence to INFORM Discussion</a:t>
            </a:r>
            <a:endParaRPr lang="en-US" sz="3200" b="1" dirty="0">
              <a:solidFill>
                <a:srgbClr val="7030A0"/>
              </a:solidFill>
            </a:endParaRPr>
          </a:p>
        </p:txBody>
      </p:sp>
      <p:sp>
        <p:nvSpPr>
          <p:cNvPr id="3" name="Content Placeholder 2"/>
          <p:cNvSpPr>
            <a:spLocks noGrp="1"/>
          </p:cNvSpPr>
          <p:nvPr>
            <p:ph idx="1"/>
          </p:nvPr>
        </p:nvSpPr>
        <p:spPr>
          <a:xfrm>
            <a:off x="203200" y="2286000"/>
            <a:ext cx="11748655" cy="4023360"/>
          </a:xfrm>
          <a:solidFill>
            <a:schemeClr val="accent1">
              <a:lumMod val="40000"/>
              <a:lumOff val="60000"/>
            </a:schemeClr>
          </a:solidFill>
        </p:spPr>
        <p:txBody>
          <a:bodyPr/>
          <a:lstStyle/>
          <a:p>
            <a:r>
              <a:rPr lang="en-US" dirty="0" smtClean="0"/>
              <a:t>In January 2019 we began a piece of sensing work with </a:t>
            </a:r>
            <a:r>
              <a:rPr lang="en-US" dirty="0" err="1" smtClean="0"/>
              <a:t>Thinkwell</a:t>
            </a:r>
            <a:r>
              <a:rPr lang="en-US" dirty="0" smtClean="0"/>
              <a:t> Research of Halifax.  </a:t>
            </a:r>
          </a:p>
          <a:p>
            <a:endParaRPr lang="en-US" dirty="0"/>
          </a:p>
          <a:p>
            <a:pPr algn="ctr"/>
            <a:r>
              <a:rPr lang="en-US" dirty="0" smtClean="0">
                <a:solidFill>
                  <a:srgbClr val="FF0000"/>
                </a:solidFill>
                <a:latin typeface="Arial Black" panose="020B0A04020102020204" pitchFamily="34" charset="0"/>
              </a:rPr>
              <a:t>Attitudes and </a:t>
            </a:r>
            <a:r>
              <a:rPr lang="en-US" dirty="0" err="1" smtClean="0">
                <a:solidFill>
                  <a:srgbClr val="FF0000"/>
                </a:solidFill>
                <a:latin typeface="Arial Black" panose="020B0A04020102020204" pitchFamily="34" charset="0"/>
              </a:rPr>
              <a:t>Behaviours</a:t>
            </a:r>
            <a:r>
              <a:rPr lang="en-US" dirty="0" smtClean="0">
                <a:solidFill>
                  <a:srgbClr val="FF0000"/>
                </a:solidFill>
                <a:latin typeface="Arial Black" panose="020B0A04020102020204" pitchFamily="34" charset="0"/>
              </a:rPr>
              <a:t> of Nova </a:t>
            </a:r>
            <a:r>
              <a:rPr lang="en-US" dirty="0" err="1" smtClean="0">
                <a:solidFill>
                  <a:srgbClr val="FF0000"/>
                </a:solidFill>
                <a:latin typeface="Arial Black" panose="020B0A04020102020204" pitchFamily="34" charset="0"/>
              </a:rPr>
              <a:t>Scotians</a:t>
            </a:r>
            <a:r>
              <a:rPr lang="en-US" dirty="0" smtClean="0">
                <a:solidFill>
                  <a:srgbClr val="FF0000"/>
                </a:solidFill>
                <a:latin typeface="Arial Black" panose="020B0A04020102020204" pitchFamily="34" charset="0"/>
              </a:rPr>
              <a:t> </a:t>
            </a:r>
          </a:p>
          <a:p>
            <a:pPr algn="ctr"/>
            <a:r>
              <a:rPr lang="en-US" dirty="0" smtClean="0">
                <a:solidFill>
                  <a:srgbClr val="FF0000"/>
                </a:solidFill>
                <a:latin typeface="Arial Black" panose="020B0A04020102020204" pitchFamily="34" charset="0"/>
              </a:rPr>
              <a:t>on Impaired Driving by Alcohol and Other Drugs</a:t>
            </a:r>
          </a:p>
          <a:p>
            <a:pPr algn="ctr"/>
            <a:endParaRPr lang="en-US" dirty="0">
              <a:latin typeface="Arial Black" panose="020B0A04020102020204" pitchFamily="34" charset="0"/>
            </a:endParaRPr>
          </a:p>
          <a:p>
            <a:r>
              <a:rPr lang="en-US" dirty="0" smtClean="0"/>
              <a:t>This piece of research, incorporating responses from adult Nova </a:t>
            </a:r>
            <a:r>
              <a:rPr lang="en-US" dirty="0" err="1" smtClean="0"/>
              <a:t>Scotians</a:t>
            </a:r>
            <a:r>
              <a:rPr lang="en-US" dirty="0" smtClean="0"/>
              <a:t> through online survey, will fuel conversations with our road safety and broader injury prevention partners in the upcoming year. </a:t>
            </a:r>
            <a:endParaRPr lang="en-US" dirty="0"/>
          </a:p>
        </p:txBody>
      </p:sp>
    </p:spTree>
    <p:extLst>
      <p:ext uri="{BB962C8B-B14F-4D97-AF65-F5344CB8AC3E}">
        <p14:creationId xmlns:p14="http://schemas.microsoft.com/office/powerpoint/2010/main" val="973995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327" y="585216"/>
            <a:ext cx="10621818" cy="1499616"/>
          </a:xfrm>
        </p:spPr>
        <p:txBody>
          <a:bodyPr>
            <a:normAutofit/>
          </a:bodyPr>
          <a:lstStyle/>
          <a:p>
            <a:pPr algn="ctr"/>
            <a:r>
              <a:rPr lang="en-US" sz="3200" dirty="0" smtClean="0">
                <a:solidFill>
                  <a:srgbClr val="7030A0"/>
                </a:solidFill>
              </a:rPr>
              <a:t>Pursuing HEALTHY PUBLIC POLICY</a:t>
            </a:r>
            <a:br>
              <a:rPr lang="en-US" sz="3200" dirty="0" smtClean="0">
                <a:solidFill>
                  <a:srgbClr val="7030A0"/>
                </a:solidFill>
              </a:rPr>
            </a:br>
            <a:r>
              <a:rPr lang="en-US" sz="3200" dirty="0" smtClean="0">
                <a:solidFill>
                  <a:srgbClr val="7030A0"/>
                </a:solidFill>
              </a:rPr>
              <a:t> WITH GOVERNMENT</a:t>
            </a:r>
            <a:endParaRPr lang="en-US" sz="3200" dirty="0">
              <a:solidFill>
                <a:srgbClr val="7030A0"/>
              </a:solidFill>
            </a:endParaRPr>
          </a:p>
        </p:txBody>
      </p:sp>
      <p:sp>
        <p:nvSpPr>
          <p:cNvPr id="3" name="Content Placeholder 2"/>
          <p:cNvSpPr>
            <a:spLocks noGrp="1"/>
          </p:cNvSpPr>
          <p:nvPr>
            <p:ph idx="1"/>
          </p:nvPr>
        </p:nvSpPr>
        <p:spPr>
          <a:xfrm>
            <a:off x="249382" y="2286000"/>
            <a:ext cx="11684000" cy="4023360"/>
          </a:xfrm>
          <a:solidFill>
            <a:schemeClr val="accent1">
              <a:lumMod val="40000"/>
              <a:lumOff val="60000"/>
            </a:schemeClr>
          </a:solidFill>
        </p:spPr>
        <p:txBody>
          <a:bodyPr/>
          <a:lstStyle/>
          <a:p>
            <a:r>
              <a:rPr lang="en-US" dirty="0" smtClean="0"/>
              <a:t>April 2018 – Speaker at Law Amendments Committee on Bill 108, the Cannabis Control Act  at Province House, Halifax</a:t>
            </a:r>
          </a:p>
          <a:p>
            <a:r>
              <a:rPr lang="en-US" dirty="0" smtClean="0"/>
              <a:t>October 2018 – Support of Bill 80 – Transportation Safety Act at Province House, Halifax</a:t>
            </a:r>
          </a:p>
          <a:p>
            <a:r>
              <a:rPr lang="en-US" dirty="0" smtClean="0"/>
              <a:t>January 2019 – Response to Consultation on Proposed Restrictions to </a:t>
            </a:r>
            <a:r>
              <a:rPr lang="en-US" dirty="0" err="1" smtClean="0"/>
              <a:t>Flavoured</a:t>
            </a:r>
            <a:r>
              <a:rPr lang="en-US" dirty="0" smtClean="0"/>
              <a:t> Purified Alcohol (Federal Government)</a:t>
            </a:r>
          </a:p>
          <a:p>
            <a:r>
              <a:rPr lang="en-US" dirty="0" smtClean="0"/>
              <a:t>January 2019 – Response to Consultation on Strict Legislation of Cannabis Edibles, Extracts and </a:t>
            </a:r>
            <a:r>
              <a:rPr lang="en-US" dirty="0" err="1" smtClean="0"/>
              <a:t>Topicals</a:t>
            </a:r>
            <a:r>
              <a:rPr lang="en-US" dirty="0" smtClean="0"/>
              <a:t> (Federal Government)</a:t>
            </a:r>
          </a:p>
          <a:p>
            <a:r>
              <a:rPr lang="en-US" dirty="0" smtClean="0"/>
              <a:t>March 2019 – Response to Finance Minister regarding additional cannabis store locations</a:t>
            </a:r>
            <a:endParaRPr lang="en-US" dirty="0"/>
          </a:p>
        </p:txBody>
      </p:sp>
    </p:spTree>
    <p:extLst>
      <p:ext uri="{BB962C8B-B14F-4D97-AF65-F5344CB8AC3E}">
        <p14:creationId xmlns:p14="http://schemas.microsoft.com/office/powerpoint/2010/main" val="492370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97" y="438727"/>
            <a:ext cx="11340979" cy="272473"/>
          </a:xfrm>
        </p:spPr>
        <p:txBody>
          <a:bodyPr>
            <a:normAutofit fontScale="90000"/>
          </a:bodyPr>
          <a:lstStyle/>
          <a:p>
            <a:pPr algn="ctr"/>
            <a:r>
              <a:rPr lang="en-US" sz="4400" dirty="0" smtClean="0"/>
              <a:t/>
            </a:r>
            <a:br>
              <a:rPr lang="en-US" sz="4400" dirty="0" smtClean="0"/>
            </a:br>
            <a:r>
              <a:rPr lang="en-US" sz="3600" dirty="0"/>
              <a:t/>
            </a:r>
            <a:br>
              <a:rPr lang="en-US" sz="3600" dirty="0"/>
            </a:br>
            <a:r>
              <a:rPr lang="en-US" sz="3600" b="1" dirty="0" smtClean="0">
                <a:solidFill>
                  <a:srgbClr val="7030A0"/>
                </a:solidFill>
              </a:rPr>
              <a:t>Supporting our INJURY PREVENTION Partners</a:t>
            </a:r>
            <a:endParaRPr lang="en-US" sz="3600" b="1" dirty="0">
              <a:solidFill>
                <a:srgbClr val="7030A0"/>
              </a:solidFill>
            </a:endParaRPr>
          </a:p>
        </p:txBody>
      </p:sp>
      <p:sp>
        <p:nvSpPr>
          <p:cNvPr id="5" name="Text Placeholder 4"/>
          <p:cNvSpPr>
            <a:spLocks noGrp="1"/>
          </p:cNvSpPr>
          <p:nvPr>
            <p:ph type="body" sz="half" idx="2"/>
          </p:nvPr>
        </p:nvSpPr>
        <p:spPr>
          <a:xfrm>
            <a:off x="387928" y="2906919"/>
            <a:ext cx="4688898" cy="2557377"/>
          </a:xfrm>
        </p:spPr>
        <p:txBody>
          <a:bodyPr>
            <a:noAutofit/>
          </a:bodyPr>
          <a:lstStyle/>
          <a:p>
            <a:r>
              <a:rPr lang="en-US" sz="2400" dirty="0" smtClean="0"/>
              <a:t>Larger events, such as the Safety Services Nova Scotia Workplace Health and Safety Conference provided  us the opportunity to continue supporting informed discussion of cannabis legalization. </a:t>
            </a:r>
            <a:endParaRPr lang="en-US" sz="2400" dirty="0"/>
          </a:p>
        </p:txBody>
      </p:sp>
      <p:pic>
        <p:nvPicPr>
          <p:cNvPr id="8" name="Picture 7"/>
          <p:cNvPicPr>
            <a:picLocks noChangeAspect="1"/>
          </p:cNvPicPr>
          <p:nvPr/>
        </p:nvPicPr>
        <p:blipFill>
          <a:blip r:embed="rId2"/>
          <a:stretch>
            <a:fillRect/>
          </a:stretch>
        </p:blipFill>
        <p:spPr>
          <a:xfrm>
            <a:off x="5144654" y="1865746"/>
            <a:ext cx="6382327" cy="4468712"/>
          </a:xfrm>
          <a:prstGeom prst="rect">
            <a:avLst/>
          </a:prstGeom>
        </p:spPr>
      </p:pic>
    </p:spTree>
    <p:extLst>
      <p:ext uri="{BB962C8B-B14F-4D97-AF65-F5344CB8AC3E}">
        <p14:creationId xmlns:p14="http://schemas.microsoft.com/office/powerpoint/2010/main" val="173858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164" y="434109"/>
            <a:ext cx="11277600" cy="5875251"/>
          </a:xfrm>
        </p:spPr>
        <p:txBody>
          <a:bodyPr>
            <a:normAutofit/>
          </a:bodyPr>
          <a:lstStyle/>
          <a:p>
            <a:endParaRPr lang="en-US" dirty="0" smtClean="0"/>
          </a:p>
          <a:p>
            <a:pPr algn="ctr">
              <a:spcBef>
                <a:spcPts val="0"/>
              </a:spcBef>
            </a:pPr>
            <a:r>
              <a:rPr lang="en-US" sz="3200" b="1" dirty="0" smtClean="0">
                <a:solidFill>
                  <a:srgbClr val="7030A0"/>
                </a:solidFill>
              </a:rPr>
              <a:t>SUPPORTING OPPORTUNITIES TO SHARE EVIDENCE</a:t>
            </a:r>
            <a:endParaRPr lang="en-US" sz="3200" dirty="0" smtClean="0"/>
          </a:p>
          <a:p>
            <a:pPr>
              <a:spcBef>
                <a:spcPts val="0"/>
              </a:spcBef>
            </a:pPr>
            <a:endParaRPr lang="en-US" sz="3200" dirty="0" smtClean="0"/>
          </a:p>
          <a:p>
            <a:r>
              <a:rPr lang="en-US" sz="2000" dirty="0" smtClean="0"/>
              <a:t>April 2018, </a:t>
            </a:r>
            <a:r>
              <a:rPr lang="en-US" sz="2000" b="1" dirty="0" smtClean="0"/>
              <a:t>Flourishing </a:t>
            </a:r>
            <a:r>
              <a:rPr lang="en-US" sz="2000" b="1" dirty="0"/>
              <a:t>beyond the influences:  Preventing Childhood Substance Initiation </a:t>
            </a:r>
            <a:endParaRPr lang="en-US" sz="2000" b="1" dirty="0" smtClean="0"/>
          </a:p>
          <a:p>
            <a:r>
              <a:rPr lang="en-US" sz="2000" dirty="0" smtClean="0"/>
              <a:t>(</a:t>
            </a:r>
            <a:r>
              <a:rPr lang="en-US" sz="2000" dirty="0"/>
              <a:t>NSHA </a:t>
            </a:r>
            <a:r>
              <a:rPr lang="en-US" sz="2000" dirty="0" smtClean="0"/>
              <a:t>&amp;  Dal. </a:t>
            </a:r>
            <a:r>
              <a:rPr lang="en-US" sz="2000" dirty="0"/>
              <a:t>University Health Promotion </a:t>
            </a:r>
            <a:r>
              <a:rPr lang="en-US" sz="2000" dirty="0" smtClean="0"/>
              <a:t>Intern – </a:t>
            </a:r>
            <a:r>
              <a:rPr lang="en-US" sz="2000" dirty="0" err="1" smtClean="0"/>
              <a:t>Bridgid</a:t>
            </a:r>
            <a:r>
              <a:rPr lang="en-US" sz="2000" dirty="0" smtClean="0"/>
              <a:t> Reilly), Resource Support</a:t>
            </a:r>
          </a:p>
          <a:p>
            <a:endParaRPr lang="en-US" sz="2000" dirty="0"/>
          </a:p>
          <a:p>
            <a:r>
              <a:rPr lang="en-US" sz="2000" dirty="0"/>
              <a:t>September 2018, </a:t>
            </a:r>
            <a:r>
              <a:rPr lang="en-US" sz="2000" b="1" dirty="0"/>
              <a:t>Cannabis Edibles:  Emerging Evidence and Paths Forward</a:t>
            </a:r>
          </a:p>
          <a:p>
            <a:r>
              <a:rPr lang="en-US" sz="2000" dirty="0"/>
              <a:t>(NSHA Central Zone) – Facilitation Support</a:t>
            </a:r>
          </a:p>
          <a:p>
            <a:endParaRPr lang="en-US" sz="2000" dirty="0"/>
          </a:p>
          <a:p>
            <a:r>
              <a:rPr lang="en-US" sz="2000" dirty="0"/>
              <a:t>November 2018, </a:t>
            </a:r>
            <a:r>
              <a:rPr lang="en-US" sz="2000" b="1" dirty="0"/>
              <a:t>Edible Cannabis – What’s in Your Cupboard?</a:t>
            </a:r>
          </a:p>
          <a:p>
            <a:r>
              <a:rPr lang="en-US" sz="2000" dirty="0" err="1"/>
              <a:t>Cobequid</a:t>
            </a:r>
            <a:r>
              <a:rPr lang="en-US" sz="2000" dirty="0"/>
              <a:t> Community Health Board &amp; NSHA Central Zone) – Facilitation </a:t>
            </a:r>
            <a:r>
              <a:rPr lang="en-US" sz="2000" dirty="0" smtClean="0"/>
              <a:t>Support</a:t>
            </a:r>
          </a:p>
          <a:p>
            <a:endParaRPr lang="en-US" sz="2000" dirty="0"/>
          </a:p>
          <a:p>
            <a:r>
              <a:rPr lang="en-US" sz="2000" dirty="0" smtClean="0"/>
              <a:t>March 2019, </a:t>
            </a:r>
            <a:r>
              <a:rPr lang="en-US" sz="2000" b="1" dirty="0" smtClean="0"/>
              <a:t>Engaging Suicide and Building Resilience </a:t>
            </a:r>
            <a:r>
              <a:rPr lang="en-US" sz="2000" dirty="0" smtClean="0"/>
              <a:t>– Resource Support</a:t>
            </a:r>
            <a:endParaRPr lang="en-US" sz="2000" dirty="0"/>
          </a:p>
          <a:p>
            <a:pPr>
              <a:spcAft>
                <a:spcPts val="600"/>
              </a:spcAft>
            </a:pPr>
            <a:endParaRPr lang="en-US" sz="2000" dirty="0"/>
          </a:p>
          <a:p>
            <a:endParaRPr lang="en-US" sz="2000" dirty="0" smtClean="0"/>
          </a:p>
          <a:p>
            <a:endParaRPr lang="en-US" sz="6200" dirty="0"/>
          </a:p>
          <a:p>
            <a:endParaRPr lang="en-US" sz="6200" dirty="0"/>
          </a:p>
          <a:p>
            <a:endParaRPr lang="en-US" dirty="0"/>
          </a:p>
        </p:txBody>
      </p:sp>
    </p:spTree>
    <p:extLst>
      <p:ext uri="{BB962C8B-B14F-4D97-AF65-F5344CB8AC3E}">
        <p14:creationId xmlns:p14="http://schemas.microsoft.com/office/powerpoint/2010/main" val="956588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944" y="369909"/>
            <a:ext cx="10677237" cy="1070962"/>
          </a:xfrm>
        </p:spPr>
        <p:txBody>
          <a:bodyPr/>
          <a:lstStyle/>
          <a:p>
            <a:pPr algn="ctr"/>
            <a:r>
              <a:rPr lang="en-US" sz="3200" b="1" dirty="0" smtClean="0">
                <a:solidFill>
                  <a:srgbClr val="7030A0"/>
                </a:solidFill>
              </a:rPr>
              <a:t>WORKING TOGETHER: </a:t>
            </a:r>
            <a:br>
              <a:rPr lang="en-US" sz="3200" b="1" dirty="0" smtClean="0">
                <a:solidFill>
                  <a:srgbClr val="7030A0"/>
                </a:solidFill>
              </a:rPr>
            </a:br>
            <a:r>
              <a:rPr lang="en-US" sz="3200" b="1" dirty="0" smtClean="0">
                <a:solidFill>
                  <a:srgbClr val="7030A0"/>
                </a:solidFill>
              </a:rPr>
              <a:t>ONGOING Board/Committee INVOLVEMENT</a:t>
            </a:r>
            <a:endParaRPr lang="en-US" sz="3200" b="1" dirty="0">
              <a:solidFill>
                <a:srgbClr val="7030A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6218" y="1542471"/>
            <a:ext cx="3934690" cy="2152075"/>
          </a:xfrm>
        </p:spPr>
      </p:pic>
      <p:sp>
        <p:nvSpPr>
          <p:cNvPr id="4" name="Text Placeholder 3"/>
          <p:cNvSpPr>
            <a:spLocks noGrp="1"/>
          </p:cNvSpPr>
          <p:nvPr>
            <p:ph type="body" sz="half" idx="2"/>
          </p:nvPr>
        </p:nvSpPr>
        <p:spPr>
          <a:xfrm>
            <a:off x="286327" y="4036291"/>
            <a:ext cx="11720946" cy="2733965"/>
          </a:xfrm>
        </p:spPr>
        <p:txBody>
          <a:bodyPr>
            <a:normAutofit/>
          </a:bodyPr>
          <a:lstStyle/>
          <a:p>
            <a:pPr marL="285750" indent="-285750">
              <a:buFont typeface="Wingdings" panose="05000000000000000000" pitchFamily="2" charset="2"/>
              <a:buChar char="§"/>
            </a:pPr>
            <a:r>
              <a:rPr lang="en-US" sz="2000" dirty="0" smtClean="0"/>
              <a:t>Nova Scotia Road Safety Advisory Committee 	 	community co-chair</a:t>
            </a:r>
          </a:p>
          <a:p>
            <a:pPr marL="285750" indent="-285750">
              <a:buFont typeface="Wingdings" panose="05000000000000000000" pitchFamily="2" charset="2"/>
              <a:buChar char="§"/>
            </a:pPr>
            <a:r>
              <a:rPr lang="en-US" sz="2000" dirty="0" smtClean="0"/>
              <a:t>Atlantic Collaborative on Injury Prevention 	 	board member</a:t>
            </a:r>
          </a:p>
          <a:p>
            <a:pPr marL="285750" indent="-285750">
              <a:buFont typeface="Wingdings" panose="05000000000000000000" pitchFamily="2" charset="2"/>
              <a:buChar char="§"/>
            </a:pPr>
            <a:r>
              <a:rPr lang="en-US" sz="2000" dirty="0" smtClean="0"/>
              <a:t>Community Alcohol Partnership, Annapolis Valley	  	committee member</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911412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702010"/>
            <a:ext cx="9720072" cy="873211"/>
          </a:xfrm>
        </p:spPr>
        <p:txBody>
          <a:bodyPr>
            <a:normAutofit/>
          </a:bodyPr>
          <a:lstStyle/>
          <a:p>
            <a:pPr algn="ctr"/>
            <a:r>
              <a:rPr lang="en-US" sz="3200" b="1" dirty="0" smtClean="0">
                <a:solidFill>
                  <a:srgbClr val="7030A0"/>
                </a:solidFill>
              </a:rPr>
              <a:t>SEE Appendix “A” for Financials</a:t>
            </a:r>
            <a:endParaRPr lang="en-US" sz="3200" b="1" dirty="0">
              <a:solidFill>
                <a:srgbClr val="7030A0"/>
              </a:solidFill>
            </a:endParaRPr>
          </a:p>
        </p:txBody>
      </p:sp>
    </p:spTree>
    <p:extLst>
      <p:ext uri="{BB962C8B-B14F-4D97-AF65-F5344CB8AC3E}">
        <p14:creationId xmlns:p14="http://schemas.microsoft.com/office/powerpoint/2010/main" val="2521006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9643" y="733168"/>
            <a:ext cx="10560908" cy="5576192"/>
          </a:xfrm>
        </p:spPr>
        <p:txBody>
          <a:bodyPr>
            <a:noAutofit/>
          </a:bodyPr>
          <a:lstStyle/>
          <a:p>
            <a:pPr algn="ctr"/>
            <a:r>
              <a:rPr lang="en-US" sz="3200" b="1" dirty="0" smtClean="0"/>
              <a:t>Our Mission</a:t>
            </a:r>
          </a:p>
          <a:p>
            <a:pPr algn="ctr"/>
            <a:r>
              <a:rPr lang="en-US" sz="2400" dirty="0" smtClean="0"/>
              <a:t>To reduce risk of serious injury for Nova </a:t>
            </a:r>
            <a:r>
              <a:rPr lang="en-US" sz="2400" dirty="0" err="1" smtClean="0"/>
              <a:t>Scotians</a:t>
            </a:r>
            <a:endParaRPr lang="en-US" sz="2400" dirty="0" smtClean="0"/>
          </a:p>
          <a:p>
            <a:endParaRPr lang="en-US" sz="2400" dirty="0"/>
          </a:p>
          <a:p>
            <a:endParaRPr lang="en-US" sz="2400" b="1" dirty="0" smtClean="0"/>
          </a:p>
          <a:p>
            <a:endParaRPr lang="en-US" sz="2400" b="1" dirty="0"/>
          </a:p>
          <a:p>
            <a:endParaRPr lang="en-US" sz="2400" b="1" dirty="0" smtClean="0"/>
          </a:p>
          <a:p>
            <a:endParaRPr lang="en-US" sz="2400" b="1" dirty="0"/>
          </a:p>
          <a:p>
            <a:endParaRPr lang="en-US" sz="2400" b="1" dirty="0" smtClean="0"/>
          </a:p>
          <a:p>
            <a:endParaRPr lang="en-US" sz="2400" b="1" dirty="0" smtClean="0"/>
          </a:p>
          <a:p>
            <a:pPr algn="ctr"/>
            <a:r>
              <a:rPr lang="en-US" sz="3200" b="1" dirty="0" smtClean="0"/>
              <a:t>Our Vision</a:t>
            </a:r>
          </a:p>
          <a:p>
            <a:pPr algn="ctr"/>
            <a:r>
              <a:rPr lang="en-US" sz="2400" dirty="0" smtClean="0"/>
              <a:t>Nova Scotia free of serious and fatal injuries</a:t>
            </a:r>
            <a:endParaRPr lang="en-US" sz="24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36540" y="1814186"/>
            <a:ext cx="4044779" cy="3128517"/>
          </a:xfrm>
        </p:spPr>
      </p:pic>
    </p:spTree>
    <p:extLst>
      <p:ext uri="{BB962C8B-B14F-4D97-AF65-F5344CB8AC3E}">
        <p14:creationId xmlns:p14="http://schemas.microsoft.com/office/powerpoint/2010/main" val="310600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23511"/>
          </a:xfrm>
        </p:spPr>
        <p:txBody>
          <a:bodyPr>
            <a:normAutofit/>
          </a:bodyPr>
          <a:lstStyle/>
          <a:p>
            <a:pPr algn="ctr"/>
            <a:r>
              <a:rPr lang="en-US" sz="3200" b="1" dirty="0" smtClean="0">
                <a:solidFill>
                  <a:srgbClr val="7030A0"/>
                </a:solidFill>
              </a:rPr>
              <a:t>Board of Directors for 2018/2019</a:t>
            </a:r>
            <a:endParaRPr lang="en-US" sz="3200" b="1" dirty="0">
              <a:solidFill>
                <a:srgbClr val="7030A0"/>
              </a:solidFill>
            </a:endParaRPr>
          </a:p>
        </p:txBody>
      </p:sp>
      <p:sp>
        <p:nvSpPr>
          <p:cNvPr id="3" name="Content Placeholder 2"/>
          <p:cNvSpPr>
            <a:spLocks noGrp="1"/>
          </p:cNvSpPr>
          <p:nvPr>
            <p:ph idx="1"/>
          </p:nvPr>
        </p:nvSpPr>
        <p:spPr>
          <a:xfrm>
            <a:off x="1024128" y="1838036"/>
            <a:ext cx="9720073" cy="4471324"/>
          </a:xfrm>
        </p:spPr>
        <p:txBody>
          <a:bodyPr/>
          <a:lstStyle/>
          <a:p>
            <a:pPr marL="0" indent="0" algn="ctr">
              <a:buNone/>
            </a:pPr>
            <a:r>
              <a:rPr lang="en-US" sz="2400" b="1" dirty="0" smtClean="0"/>
              <a:t>Co-chairs</a:t>
            </a:r>
            <a:r>
              <a:rPr lang="en-US" sz="2400" dirty="0" smtClean="0"/>
              <a:t>:    Dan Steeves and Beth Gillis </a:t>
            </a:r>
          </a:p>
          <a:p>
            <a:pPr marL="0" indent="0" algn="ctr">
              <a:buNone/>
            </a:pPr>
            <a:r>
              <a:rPr lang="en-US" sz="2400" b="1" dirty="0" smtClean="0"/>
              <a:t>Treasurer</a:t>
            </a:r>
            <a:r>
              <a:rPr lang="en-US" sz="2400" dirty="0" smtClean="0"/>
              <a:t>: Dr. Matt Bowes</a:t>
            </a:r>
          </a:p>
          <a:p>
            <a:pPr marL="0" indent="0" algn="ctr">
              <a:buNone/>
            </a:pPr>
            <a:r>
              <a:rPr lang="en-US" sz="2400" dirty="0" smtClean="0"/>
              <a:t>Angela Davis</a:t>
            </a:r>
          </a:p>
          <a:p>
            <a:pPr marL="0" indent="0" algn="ctr">
              <a:buNone/>
            </a:pPr>
            <a:r>
              <a:rPr lang="en-US" sz="2400" dirty="0" smtClean="0"/>
              <a:t>Sarah Hergett</a:t>
            </a:r>
          </a:p>
          <a:p>
            <a:pPr marL="0" indent="0" algn="ctr">
              <a:buNone/>
            </a:pPr>
            <a:r>
              <a:rPr lang="en-US" sz="2400" dirty="0" smtClean="0"/>
              <a:t>Jenna Hopson</a:t>
            </a:r>
          </a:p>
          <a:p>
            <a:pPr marL="0" indent="0" algn="ctr">
              <a:buNone/>
            </a:pPr>
            <a:endParaRPr lang="en-US" dirty="0" smtClean="0"/>
          </a:p>
          <a:p>
            <a:pPr marL="0" indent="0" algn="ctr">
              <a:buNone/>
            </a:pPr>
            <a:r>
              <a:rPr lang="en-US" sz="3200" dirty="0" smtClean="0">
                <a:solidFill>
                  <a:srgbClr val="7030A0"/>
                </a:solidFill>
              </a:rPr>
              <a:t>STAFF FOR 2018/2019</a:t>
            </a:r>
          </a:p>
          <a:p>
            <a:pPr marL="0" indent="0" algn="ctr">
              <a:buNone/>
            </a:pPr>
            <a:r>
              <a:rPr lang="en-US" sz="2400" dirty="0" smtClean="0"/>
              <a:t>Shirley Ann Burdock</a:t>
            </a:r>
            <a:endParaRPr lang="en-US" sz="2400" dirty="0"/>
          </a:p>
        </p:txBody>
      </p:sp>
    </p:spTree>
    <p:extLst>
      <p:ext uri="{BB962C8B-B14F-4D97-AF65-F5344CB8AC3E}">
        <p14:creationId xmlns:p14="http://schemas.microsoft.com/office/powerpoint/2010/main" val="895494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7030A0"/>
                </a:solidFill>
              </a:rPr>
              <a:t>Greetings from the Co-chairs</a:t>
            </a:r>
            <a:endParaRPr lang="en-US" sz="3200" b="1" dirty="0">
              <a:solidFill>
                <a:srgbClr val="7030A0"/>
              </a:solidFill>
            </a:endParaRPr>
          </a:p>
        </p:txBody>
      </p:sp>
      <p:sp>
        <p:nvSpPr>
          <p:cNvPr id="3" name="Content Placeholder 2"/>
          <p:cNvSpPr>
            <a:spLocks noGrp="1"/>
          </p:cNvSpPr>
          <p:nvPr>
            <p:ph idx="1"/>
          </p:nvPr>
        </p:nvSpPr>
        <p:spPr/>
        <p:txBody>
          <a:bodyPr>
            <a:normAutofit/>
          </a:bodyPr>
          <a:lstStyle/>
          <a:p>
            <a:r>
              <a:rPr lang="en-US" dirty="0" smtClean="0"/>
              <a:t>2018-2019 </a:t>
            </a:r>
            <a:r>
              <a:rPr lang="en-US" dirty="0"/>
              <a:t>was another busy year for Injury Free Nova Scotia as we </a:t>
            </a:r>
            <a:r>
              <a:rPr lang="en-US" dirty="0" smtClean="0"/>
              <a:t>continued </a:t>
            </a:r>
            <a:r>
              <a:rPr lang="en-US" dirty="0"/>
              <a:t>to build upon our successes and learnings from years </a:t>
            </a:r>
            <a:r>
              <a:rPr lang="en-US" dirty="0" smtClean="0"/>
              <a:t>past.  This year </a:t>
            </a:r>
            <a:r>
              <a:rPr lang="en-US" dirty="0"/>
              <a:t>IFNS has taken time to reflect on how best to evolve as an organization and identify opportunities to improve strategic partnerships and </a:t>
            </a:r>
            <a:r>
              <a:rPr lang="en-US" dirty="0" smtClean="0"/>
              <a:t>collaborations.  We </a:t>
            </a:r>
            <a:r>
              <a:rPr lang="en-US" dirty="0"/>
              <a:t>are thankful for the commitment of the Board and Executive Director of IFNS for its dedication, energy and continued focus on injury prevention in </a:t>
            </a:r>
            <a:r>
              <a:rPr lang="en-US" dirty="0" smtClean="0"/>
              <a:t>Nova Scotia.</a:t>
            </a:r>
          </a:p>
          <a:p>
            <a:r>
              <a:rPr lang="en-US" dirty="0" smtClean="0"/>
              <a:t>In </a:t>
            </a:r>
            <a:r>
              <a:rPr lang="en-US" dirty="0"/>
              <a:t>addition, we would like to say a sincere </a:t>
            </a:r>
            <a:r>
              <a:rPr lang="en-US" i="1" dirty="0"/>
              <a:t>thank you</a:t>
            </a:r>
            <a:r>
              <a:rPr lang="en-US" dirty="0"/>
              <a:t> to our leader, </a:t>
            </a:r>
            <a:r>
              <a:rPr lang="en-US" dirty="0" smtClean="0"/>
              <a:t>Shirley Ann, </a:t>
            </a:r>
            <a:r>
              <a:rPr lang="en-US" dirty="0"/>
              <a:t>for her dedication to injury and injury prevention with IFNS over the past nine </a:t>
            </a:r>
            <a:r>
              <a:rPr lang="en-US" dirty="0" smtClean="0"/>
              <a:t>years</a:t>
            </a:r>
            <a:r>
              <a:rPr lang="en-US" dirty="0"/>
              <a:t>.  </a:t>
            </a:r>
            <a:r>
              <a:rPr lang="en-US" dirty="0" smtClean="0"/>
              <a:t>Shirley Ann, </a:t>
            </a:r>
            <a:r>
              <a:rPr lang="en-US" dirty="0"/>
              <a:t>your spirit and unabashed enthusiasm for this work is appreciated. We will miss you!</a:t>
            </a:r>
          </a:p>
          <a:p>
            <a:endParaRPr lang="en-US" dirty="0"/>
          </a:p>
        </p:txBody>
      </p:sp>
    </p:spTree>
    <p:extLst>
      <p:ext uri="{BB962C8B-B14F-4D97-AF65-F5344CB8AC3E}">
        <p14:creationId xmlns:p14="http://schemas.microsoft.com/office/powerpoint/2010/main" val="2365485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3" y="365126"/>
            <a:ext cx="11314545" cy="844838"/>
          </a:xfrm>
        </p:spPr>
        <p:txBody>
          <a:bodyPr>
            <a:normAutofit/>
          </a:bodyPr>
          <a:lstStyle/>
          <a:p>
            <a:pPr algn="ctr"/>
            <a:r>
              <a:rPr lang="en-US" sz="3200" b="1" dirty="0" smtClean="0">
                <a:solidFill>
                  <a:srgbClr val="7030A0"/>
                </a:solidFill>
              </a:rPr>
              <a:t>The Year in Review: Executive Director Report</a:t>
            </a:r>
            <a:endParaRPr lang="en-US" sz="3200" b="1" dirty="0">
              <a:solidFill>
                <a:srgbClr val="7030A0"/>
              </a:solidFill>
            </a:endParaRPr>
          </a:p>
        </p:txBody>
      </p:sp>
      <p:sp>
        <p:nvSpPr>
          <p:cNvPr id="3" name="Content Placeholder 2"/>
          <p:cNvSpPr>
            <a:spLocks noGrp="1"/>
          </p:cNvSpPr>
          <p:nvPr>
            <p:ph idx="1"/>
          </p:nvPr>
        </p:nvSpPr>
        <p:spPr>
          <a:xfrm>
            <a:off x="838200" y="1458097"/>
            <a:ext cx="10515600" cy="5115698"/>
          </a:xfrm>
        </p:spPr>
        <p:txBody>
          <a:bodyPr>
            <a:normAutofit lnSpcReduction="10000"/>
          </a:bodyPr>
          <a:lstStyle/>
          <a:p>
            <a:pPr marL="0" indent="0">
              <a:spcAft>
                <a:spcPts val="600"/>
              </a:spcAft>
              <a:buNone/>
            </a:pPr>
            <a:r>
              <a:rPr lang="en-US" dirty="0" smtClean="0"/>
              <a:t>2018/2019 has been a year of challenge and of realignment for IFNS.  The landscape of injury and injury prevention has been impacted by many things this past year, including the recent legalization of cannabis in October of 2018 and the anticipated legalization of cannabis edibles this upcoming year. The challenges within the fiscal environment that govern injury prevention and support various initiatives has continued to be something that the organization, operating within a non-profit structure, has needed to address. </a:t>
            </a:r>
          </a:p>
          <a:p>
            <a:pPr marL="0" indent="0">
              <a:spcAft>
                <a:spcPts val="600"/>
              </a:spcAft>
              <a:buNone/>
            </a:pPr>
            <a:r>
              <a:rPr lang="en-US" dirty="0" smtClean="0"/>
              <a:t>What has resulted through the past year has been the ongoing strategic discussion of how best to ensure that the organization continues to be nimble; facing current realities in a way that maintains a strong and clear focus on effective injury prevention advocacy.  The discussions have been challenging ones for all involved in our organization, but have benefited from an environment of respectful partnership that has been my experience over the past nine years as Executive Director.</a:t>
            </a:r>
          </a:p>
          <a:p>
            <a:pPr marL="0" indent="0">
              <a:spcAft>
                <a:spcPts val="600"/>
              </a:spcAft>
              <a:buNone/>
            </a:pPr>
            <a:r>
              <a:rPr lang="en-US" dirty="0" smtClean="0"/>
              <a:t> </a:t>
            </a:r>
            <a:endParaRPr lang="en-US" dirty="0"/>
          </a:p>
        </p:txBody>
      </p:sp>
    </p:spTree>
    <p:extLst>
      <p:ext uri="{BB962C8B-B14F-4D97-AF65-F5344CB8AC3E}">
        <p14:creationId xmlns:p14="http://schemas.microsoft.com/office/powerpoint/2010/main" val="460670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2019/2020 will be a very different year from previous ones for IFNS, but within that difference lies the opportunity to evolve even further to meet the needs of Nova </a:t>
            </a:r>
            <a:r>
              <a:rPr lang="en-US" dirty="0" err="1"/>
              <a:t>Scotians</a:t>
            </a:r>
            <a:r>
              <a:rPr lang="en-US" dirty="0"/>
              <a:t>.  This organization, now in its 13</a:t>
            </a:r>
            <a:r>
              <a:rPr lang="en-US" baseline="30000" dirty="0"/>
              <a:t>th</a:t>
            </a:r>
            <a:r>
              <a:rPr lang="en-US" dirty="0"/>
              <a:t> year, exists to walk in collaboration with diverse injury prevention partners, taking those strides forward, both big and small, that lessen serious injuries and injury-related deaths until together we become an </a:t>
            </a:r>
            <a:r>
              <a:rPr lang="en-US" b="1" i="1" dirty="0"/>
              <a:t>Injury Free Nova Scotia</a:t>
            </a:r>
            <a:r>
              <a:rPr lang="en-US" dirty="0"/>
              <a: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7277582" y="4439416"/>
            <a:ext cx="3104762" cy="676190"/>
          </a:xfrm>
          <a:prstGeom prst="rect">
            <a:avLst/>
          </a:prstGeom>
        </p:spPr>
      </p:pic>
    </p:spTree>
    <p:extLst>
      <p:ext uri="{BB962C8B-B14F-4D97-AF65-F5344CB8AC3E}">
        <p14:creationId xmlns:p14="http://schemas.microsoft.com/office/powerpoint/2010/main" val="4137537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18" y="4283675"/>
            <a:ext cx="11631827" cy="2479589"/>
          </a:xfrm>
        </p:spPr>
        <p:txBody>
          <a:bodyPr>
            <a:normAutofit/>
          </a:bodyPr>
          <a:lstStyle/>
          <a:p>
            <a:pPr algn="ctr"/>
            <a:r>
              <a:rPr lang="en-US" sz="3200" dirty="0" smtClean="0"/>
              <a:t/>
            </a:r>
            <a:br>
              <a:rPr lang="en-US" sz="3200" dirty="0" smtClean="0"/>
            </a:br>
            <a:r>
              <a:rPr lang="en-US" sz="3200" dirty="0" smtClean="0"/>
              <a:t/>
            </a:r>
            <a:br>
              <a:rPr lang="en-US" sz="3200" dirty="0" smtClean="0"/>
            </a:br>
            <a:r>
              <a:rPr lang="en-US" sz="3600" dirty="0"/>
              <a:t/>
            </a:r>
            <a:br>
              <a:rPr lang="en-US" sz="3600" dirty="0"/>
            </a:br>
            <a:endParaRPr lang="en-US" sz="36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996" b="24996"/>
          <a:stretch>
            <a:fillRect/>
          </a:stretch>
        </p:blipFill>
        <p:spPr>
          <a:xfrm>
            <a:off x="-1" y="494270"/>
            <a:ext cx="12192001" cy="4662615"/>
          </a:xfrm>
        </p:spPr>
      </p:pic>
      <p:sp>
        <p:nvSpPr>
          <p:cNvPr id="3" name="TextBox 2"/>
          <p:cNvSpPr txBox="1"/>
          <p:nvPr/>
        </p:nvSpPr>
        <p:spPr>
          <a:xfrm>
            <a:off x="2537254" y="5371069"/>
            <a:ext cx="7348151" cy="646331"/>
          </a:xfrm>
          <a:prstGeom prst="rect">
            <a:avLst/>
          </a:prstGeom>
          <a:noFill/>
        </p:spPr>
        <p:txBody>
          <a:bodyPr wrap="square" rtlCol="0">
            <a:spAutoFit/>
          </a:bodyPr>
          <a:lstStyle/>
          <a:p>
            <a:pPr algn="ctr"/>
            <a:r>
              <a:rPr lang="en-US" sz="3600"/>
              <a:t>Highlights of the Past Year</a:t>
            </a:r>
            <a:endParaRPr lang="en-US" sz="3600" dirty="0"/>
          </a:p>
        </p:txBody>
      </p:sp>
    </p:spTree>
    <p:extLst>
      <p:ext uri="{BB962C8B-B14F-4D97-AF65-F5344CB8AC3E}">
        <p14:creationId xmlns:p14="http://schemas.microsoft.com/office/powerpoint/2010/main" val="2665362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25677"/>
          </a:xfrm>
        </p:spPr>
        <p:txBody>
          <a:bodyPr>
            <a:normAutofit/>
          </a:bodyPr>
          <a:lstStyle/>
          <a:p>
            <a:pPr algn="ctr"/>
            <a:r>
              <a:rPr lang="en-US" sz="3200" b="1" dirty="0" smtClean="0">
                <a:solidFill>
                  <a:srgbClr val="7030A0"/>
                </a:solidFill>
              </a:rPr>
              <a:t>CREATING Resources to Fuel </a:t>
            </a:r>
            <a:br>
              <a:rPr lang="en-US" sz="3200" b="1" dirty="0" smtClean="0">
                <a:solidFill>
                  <a:srgbClr val="7030A0"/>
                </a:solidFill>
              </a:rPr>
            </a:br>
            <a:r>
              <a:rPr lang="en-US" sz="3200" b="1" dirty="0" smtClean="0">
                <a:solidFill>
                  <a:srgbClr val="7030A0"/>
                </a:solidFill>
              </a:rPr>
              <a:t>Community Action</a:t>
            </a:r>
            <a:endParaRPr lang="en-US" sz="3200" b="1" dirty="0">
              <a:solidFill>
                <a:srgbClr val="7030A0"/>
              </a:solidFill>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0145" y="1710893"/>
            <a:ext cx="5818910" cy="4218852"/>
          </a:xfrm>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660" y="2244436"/>
            <a:ext cx="5797667" cy="4239491"/>
          </a:xfrm>
        </p:spPr>
      </p:pic>
    </p:spTree>
    <p:extLst>
      <p:ext uri="{BB962C8B-B14F-4D97-AF65-F5344CB8AC3E}">
        <p14:creationId xmlns:p14="http://schemas.microsoft.com/office/powerpoint/2010/main" val="1821750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43346"/>
            <a:ext cx="10410490" cy="1311564"/>
          </a:xfrm>
        </p:spPr>
        <p:txBody>
          <a:bodyPr>
            <a:normAutofit/>
          </a:bodyPr>
          <a:lstStyle/>
          <a:p>
            <a:pPr algn="ctr"/>
            <a:r>
              <a:rPr lang="en-US" sz="3200" b="1" dirty="0" smtClean="0">
                <a:solidFill>
                  <a:srgbClr val="7030A0"/>
                </a:solidFill>
              </a:rPr>
              <a:t>Pursuing Injury Prevention Conversation THROUGH MEDIA: radio and Newspaper</a:t>
            </a:r>
            <a:endParaRPr lang="en-US" sz="3200" b="1" dirty="0">
              <a:solidFill>
                <a:srgbClr val="7030A0"/>
              </a:solidFill>
            </a:endParaRPr>
          </a:p>
        </p:txBody>
      </p:sp>
      <p:sp>
        <p:nvSpPr>
          <p:cNvPr id="3" name="Content Placeholder 2"/>
          <p:cNvSpPr>
            <a:spLocks noGrp="1"/>
          </p:cNvSpPr>
          <p:nvPr>
            <p:ph idx="1"/>
          </p:nvPr>
        </p:nvSpPr>
        <p:spPr>
          <a:xfrm>
            <a:off x="378691" y="2189017"/>
            <a:ext cx="11453091" cy="4350327"/>
          </a:xfrm>
          <a:solidFill>
            <a:schemeClr val="accent1">
              <a:lumMod val="40000"/>
              <a:lumOff val="60000"/>
            </a:schemeClr>
          </a:solidFill>
        </p:spPr>
        <p:txBody>
          <a:bodyPr>
            <a:normAutofit/>
          </a:bodyPr>
          <a:lstStyle/>
          <a:p>
            <a:pPr marL="0" indent="0">
              <a:spcAft>
                <a:spcPts val="0"/>
              </a:spcAft>
              <a:buNone/>
            </a:pPr>
            <a:r>
              <a:rPr lang="en-US" dirty="0" smtClean="0"/>
              <a:t>Bill 108: The Cannabis Control Act         (CBC,  April 2018)</a:t>
            </a:r>
          </a:p>
          <a:p>
            <a:pPr marL="0" indent="0">
              <a:spcAft>
                <a:spcPts val="0"/>
              </a:spcAft>
              <a:buNone/>
            </a:pPr>
            <a:r>
              <a:rPr lang="en-US" dirty="0" smtClean="0"/>
              <a:t>Managing the Harms of Cannabis in a legalized environment (95.7 radio)</a:t>
            </a:r>
          </a:p>
          <a:p>
            <a:pPr marL="0" indent="0">
              <a:spcAft>
                <a:spcPts val="0"/>
              </a:spcAft>
              <a:buNone/>
            </a:pPr>
            <a:r>
              <a:rPr lang="en-US" dirty="0" smtClean="0"/>
              <a:t>Unique Harms with legalization of Cannabis edibles (95.7 radio)</a:t>
            </a:r>
          </a:p>
          <a:p>
            <a:pPr marL="0" indent="0">
              <a:spcAft>
                <a:spcPts val="0"/>
              </a:spcAft>
              <a:buNone/>
            </a:pPr>
            <a:r>
              <a:rPr lang="en-US" dirty="0" smtClean="0"/>
              <a:t>Risks inherent with co-location of cannabis and alcohol (95.7 radio)</a:t>
            </a:r>
          </a:p>
          <a:p>
            <a:pPr marL="0" indent="0">
              <a:spcAft>
                <a:spcPts val="0"/>
              </a:spcAft>
              <a:buNone/>
            </a:pPr>
            <a:r>
              <a:rPr lang="en-US" dirty="0" smtClean="0"/>
              <a:t>Call for research and local surveillance on Cannabis within legalized  environment (95.7 Radio)</a:t>
            </a:r>
          </a:p>
          <a:p>
            <a:pPr marL="0" indent="0">
              <a:spcAft>
                <a:spcPts val="0"/>
              </a:spcAft>
              <a:buNone/>
            </a:pPr>
            <a:r>
              <a:rPr lang="en-US" dirty="0" smtClean="0"/>
              <a:t>ATV safety: role of speed, alcohol, inexperience in serious injuries and deaths (Chronicle Herald,  July 2018)</a:t>
            </a:r>
          </a:p>
          <a:p>
            <a:pPr marL="0" indent="0">
              <a:spcAft>
                <a:spcPts val="0"/>
              </a:spcAft>
              <a:buNone/>
            </a:pPr>
            <a:r>
              <a:rPr lang="en-US" dirty="0" smtClean="0"/>
              <a:t>ATV and Snowmobiles:  How do we stop fatalities and devastating injuries?</a:t>
            </a:r>
          </a:p>
          <a:p>
            <a:pPr marL="0" indent="0">
              <a:spcAft>
                <a:spcPts val="0"/>
              </a:spcAft>
              <a:buNone/>
            </a:pPr>
            <a:r>
              <a:rPr lang="en-US" dirty="0" smtClean="0"/>
              <a:t>(Chronicle Herald, Nov. 2018) </a:t>
            </a:r>
            <a:endParaRPr lang="en-US" dirty="0"/>
          </a:p>
        </p:txBody>
      </p:sp>
    </p:spTree>
    <p:extLst>
      <p:ext uri="{BB962C8B-B14F-4D97-AF65-F5344CB8AC3E}">
        <p14:creationId xmlns:p14="http://schemas.microsoft.com/office/powerpoint/2010/main" val="27718752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8953</TotalTime>
  <Words>813</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Tw Cen MT</vt:lpstr>
      <vt:lpstr>Tw Cen MT Condensed</vt:lpstr>
      <vt:lpstr>Wingdings</vt:lpstr>
      <vt:lpstr>Wingdings 3</vt:lpstr>
      <vt:lpstr>Integral</vt:lpstr>
      <vt:lpstr>2018/2019 Annual Report</vt:lpstr>
      <vt:lpstr>PowerPoint Presentation</vt:lpstr>
      <vt:lpstr>Board of Directors for 2018/2019</vt:lpstr>
      <vt:lpstr>Greetings from the Co-chairs</vt:lpstr>
      <vt:lpstr>The Year in Review: Executive Director Report</vt:lpstr>
      <vt:lpstr>PowerPoint Presentation</vt:lpstr>
      <vt:lpstr>   </vt:lpstr>
      <vt:lpstr>CREATING Resources to Fuel  Community Action</vt:lpstr>
      <vt:lpstr>Pursuing Injury Prevention Conversation THROUGH MEDIA: radio and Newspaper</vt:lpstr>
      <vt:lpstr>Pursuing Evidence to INFORM Discussion</vt:lpstr>
      <vt:lpstr>Pursuing HEALTHY PUBLIC POLICY  WITH GOVERNMENT</vt:lpstr>
      <vt:lpstr>  Supporting our INJURY PREVENTION Partners</vt:lpstr>
      <vt:lpstr>PowerPoint Presentation</vt:lpstr>
      <vt:lpstr>WORKING TOGETHER:  ONGOING Board/Committee INVOLVEMENT</vt:lpstr>
      <vt:lpstr>SEE Appendix “A” for Financials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Injury Free Nova Scotia</dc:title>
  <dc:creator>shirley burdock</dc:creator>
  <cp:lastModifiedBy>Shirley Ann</cp:lastModifiedBy>
  <cp:revision>159</cp:revision>
  <cp:lastPrinted>2019-03-19T18:22:57Z</cp:lastPrinted>
  <dcterms:created xsi:type="dcterms:W3CDTF">2019-01-17T17:09:22Z</dcterms:created>
  <dcterms:modified xsi:type="dcterms:W3CDTF">2019-03-20T20:16:30Z</dcterms:modified>
</cp:coreProperties>
</file>