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handoutMasterIdLst>
    <p:handoutMasterId r:id="rId17"/>
  </p:handoutMasterIdLst>
  <p:sldIdLst>
    <p:sldId id="256" r:id="rId2"/>
    <p:sldId id="257" r:id="rId3"/>
    <p:sldId id="276" r:id="rId4"/>
    <p:sldId id="259" r:id="rId5"/>
    <p:sldId id="260" r:id="rId6"/>
    <p:sldId id="262" r:id="rId7"/>
    <p:sldId id="261" r:id="rId8"/>
    <p:sldId id="258" r:id="rId9"/>
    <p:sldId id="264" r:id="rId10"/>
    <p:sldId id="270" r:id="rId11"/>
    <p:sldId id="269" r:id="rId12"/>
    <p:sldId id="268" r:id="rId13"/>
    <p:sldId id="271" r:id="rId14"/>
    <p:sldId id="273" r:id="rId15"/>
    <p:sldId id="275" r:id="rId16"/>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D0C72C16-D987-4D00-A649-9384DD6D50C9}" type="datetimeFigureOut">
              <a:rPr lang="en-US" smtClean="0"/>
              <a:t>6/19/2018</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14BF9955-334E-4C72-85CA-4F09132F6C35}" type="slidenum">
              <a:rPr lang="en-US" smtClean="0"/>
              <a:t>‹#›</a:t>
            </a:fld>
            <a:endParaRPr lang="en-US"/>
          </a:p>
        </p:txBody>
      </p:sp>
    </p:spTree>
    <p:extLst>
      <p:ext uri="{BB962C8B-B14F-4D97-AF65-F5344CB8AC3E}">
        <p14:creationId xmlns:p14="http://schemas.microsoft.com/office/powerpoint/2010/main" val="3501234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1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44EFA31-63F5-4614-8554-B6AFBBB8FF41}"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412050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354297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42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184187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9037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164126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1024101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71310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429422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FA31-63F5-4614-8554-B6AFBBB8FF4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57784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EFA31-63F5-4614-8554-B6AFBBB8FF41}"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150320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EFA31-63F5-4614-8554-B6AFBBB8FF41}"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243729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EFA31-63F5-4614-8554-B6AFBBB8FF41}"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93470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EFA31-63F5-4614-8554-B6AFBBB8FF41}"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6151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EFA31-63F5-4614-8554-B6AFBBB8FF41}"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72013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EFA31-63F5-4614-8554-B6AFBBB8FF41}"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6111A-7A13-4D95-B142-83FE28FFA5B8}" type="slidenum">
              <a:rPr lang="en-US" smtClean="0"/>
              <a:t>‹#›</a:t>
            </a:fld>
            <a:endParaRPr lang="en-US"/>
          </a:p>
        </p:txBody>
      </p:sp>
    </p:spTree>
    <p:extLst>
      <p:ext uri="{BB962C8B-B14F-4D97-AF65-F5344CB8AC3E}">
        <p14:creationId xmlns:p14="http://schemas.microsoft.com/office/powerpoint/2010/main" val="304457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4EFA31-63F5-4614-8554-B6AFBBB8FF41}" type="datetimeFigureOut">
              <a:rPr lang="en-US" smtClean="0"/>
              <a:t>6/19/2018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C96111A-7A13-4D95-B142-83FE28FFA5B8}" type="slidenum">
              <a:rPr lang="en-US" smtClean="0"/>
              <a:t>‹#›</a:t>
            </a:fld>
            <a:endParaRPr lang="en-US"/>
          </a:p>
        </p:txBody>
      </p:sp>
    </p:spTree>
    <p:extLst>
      <p:ext uri="{BB962C8B-B14F-4D97-AF65-F5344CB8AC3E}">
        <p14:creationId xmlns:p14="http://schemas.microsoft.com/office/powerpoint/2010/main" val="56719743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147" y="2051221"/>
            <a:ext cx="8885180" cy="2776151"/>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b="1" dirty="0"/>
              <a:t>Injury Free Nova Scotia</a:t>
            </a:r>
            <a:r>
              <a:rPr lang="en-US" dirty="0"/>
              <a:t/>
            </a:r>
            <a:br>
              <a:rPr lang="en-US" dirty="0"/>
            </a:br>
            <a:r>
              <a:rPr lang="en-US" dirty="0"/>
              <a:t/>
            </a:r>
            <a:br>
              <a:rPr lang="en-US" dirty="0"/>
            </a:br>
            <a:r>
              <a:rPr lang="en-US" dirty="0"/>
              <a:t>        </a:t>
            </a:r>
            <a:r>
              <a:rPr lang="en-US" sz="3600" dirty="0"/>
              <a:t>2018 Annual Report</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305" y="3677504"/>
            <a:ext cx="3544700" cy="1271840"/>
          </a:xfrm>
          <a:prstGeom prst="rect">
            <a:avLst/>
          </a:prstGeom>
        </p:spPr>
      </p:pic>
    </p:spTree>
    <p:extLst>
      <p:ext uri="{BB962C8B-B14F-4D97-AF65-F5344CB8AC3E}">
        <p14:creationId xmlns:p14="http://schemas.microsoft.com/office/powerpoint/2010/main" val="305780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FALLS </a:t>
            </a:r>
          </a:p>
        </p:txBody>
      </p:sp>
      <p:sp>
        <p:nvSpPr>
          <p:cNvPr id="3" name="Content Placeholder 2"/>
          <p:cNvSpPr>
            <a:spLocks noGrp="1"/>
          </p:cNvSpPr>
          <p:nvPr>
            <p:ph idx="1"/>
          </p:nvPr>
        </p:nvSpPr>
        <p:spPr>
          <a:xfrm>
            <a:off x="684212" y="685800"/>
            <a:ext cx="9374188" cy="4067432"/>
          </a:xfrm>
        </p:spPr>
        <p:txBody>
          <a:bodyPr>
            <a:normAutofit fontScale="92500"/>
          </a:bodyPr>
          <a:lstStyle/>
          <a:p>
            <a:r>
              <a:rPr lang="en-US" dirty="0"/>
              <a:t>The issue of falls continues to be a challenging one to Nova </a:t>
            </a:r>
            <a:r>
              <a:rPr lang="en-US" dirty="0" err="1"/>
              <a:t>Scotians</a:t>
            </a:r>
            <a:r>
              <a:rPr lang="en-US" dirty="0"/>
              <a:t>, as it remains one of the top three causes of serious injury and death across the lifespan.</a:t>
            </a:r>
          </a:p>
          <a:p>
            <a:r>
              <a:rPr lang="en-US" dirty="0"/>
              <a:t>The issue of falls continues to be a challenging one to the Nova Scotia health care system, as it accounts for a significant cost to the system.</a:t>
            </a:r>
          </a:p>
          <a:p>
            <a:r>
              <a:rPr lang="en-US" dirty="0"/>
              <a:t>Primary engagement for us in the issue of falls continues to be in our policy work related to substance use, such as with alcohol, cannabis and opiates.  It also links with our work in suicide prevention. </a:t>
            </a:r>
          </a:p>
          <a:p>
            <a:r>
              <a:rPr lang="en-US" dirty="0"/>
              <a:t>Secondary engagement for us is in support of the partners creating and delivering falls prevention education, and in support of those creating falls prevention policies, across the lifespan.  Addressing issues of built environment continues to be an important facet in effective falls prevention</a:t>
            </a:r>
          </a:p>
        </p:txBody>
      </p:sp>
    </p:spTree>
    <p:extLst>
      <p:ext uri="{BB962C8B-B14F-4D97-AF65-F5344CB8AC3E}">
        <p14:creationId xmlns:p14="http://schemas.microsoft.com/office/powerpoint/2010/main" val="81672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83892"/>
            <a:ext cx="8534400" cy="1010507"/>
          </a:xfrm>
        </p:spPr>
        <p:txBody>
          <a:bodyPr>
            <a:normAutofit/>
          </a:bodyPr>
          <a:lstStyle/>
          <a:p>
            <a:r>
              <a:rPr lang="en-US" sz="2800" dirty="0"/>
              <a:t>SUICIDE </a:t>
            </a:r>
          </a:p>
        </p:txBody>
      </p:sp>
      <p:sp>
        <p:nvSpPr>
          <p:cNvPr id="3" name="Content Placeholder 2"/>
          <p:cNvSpPr>
            <a:spLocks noGrp="1"/>
          </p:cNvSpPr>
          <p:nvPr>
            <p:ph idx="1"/>
          </p:nvPr>
        </p:nvSpPr>
        <p:spPr>
          <a:xfrm>
            <a:off x="684210" y="685800"/>
            <a:ext cx="10379206" cy="3869724"/>
          </a:xfrm>
        </p:spPr>
        <p:txBody>
          <a:bodyPr>
            <a:noAutofit/>
          </a:bodyPr>
          <a:lstStyle/>
          <a:p>
            <a:pPr marL="0" indent="0">
              <a:buNone/>
            </a:pPr>
            <a:r>
              <a:rPr lang="en-US" dirty="0"/>
              <a:t>Suicide and suicide attempts remain one of the top three causes of death and serious injury in Nova Scotia.  We believe strongly that preventing suicides requires a mobilized and supportive partnership of clinical services and community engagement. Our suicide prevention activities continue to move forward on a number of fronts. </a:t>
            </a:r>
          </a:p>
          <a:p>
            <a:pPr>
              <a:buFont typeface="Arial" panose="020B0604020202020204" pitchFamily="34" charset="0"/>
              <a:buChar char="•"/>
            </a:pPr>
            <a:r>
              <a:rPr lang="en-US" dirty="0"/>
              <a:t>Through involvement with the Annapolis Valley CAST (Communities addressing Suicide Together)committee we support ongoing community resiliency in addressing the issue.  </a:t>
            </a:r>
          </a:p>
          <a:p>
            <a:pPr>
              <a:buFont typeface="Arial" panose="020B0604020202020204" pitchFamily="34" charset="0"/>
              <a:buChar char="•"/>
            </a:pPr>
            <a:r>
              <a:rPr lang="en-US" dirty="0"/>
              <a:t>We continue to be a planning partner for the annual AV CAST Conference.</a:t>
            </a:r>
          </a:p>
          <a:p>
            <a:pPr>
              <a:buFont typeface="Arial" panose="020B0604020202020204" pitchFamily="34" charset="0"/>
              <a:buChar char="•"/>
            </a:pPr>
            <a:r>
              <a:rPr lang="en-US" dirty="0"/>
              <a:t>Work we undertake on the issue of substances, including alcohol, cannabis, opiates and others, seeks to create healthy public policy that results in lower levels of serious injury and deaths, including those by suicide.  Work we undertake in all areas of road safety also seeks to create road safety policy that lowers levels of suicide-related collisions.</a:t>
            </a:r>
          </a:p>
        </p:txBody>
      </p:sp>
    </p:spTree>
    <p:extLst>
      <p:ext uri="{BB962C8B-B14F-4D97-AF65-F5344CB8AC3E}">
        <p14:creationId xmlns:p14="http://schemas.microsoft.com/office/powerpoint/2010/main" val="60371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988" y="4487332"/>
            <a:ext cx="8007179" cy="1507067"/>
          </a:xfrm>
        </p:spPr>
        <p:txBody>
          <a:bodyPr>
            <a:normAutofit/>
          </a:bodyPr>
          <a:lstStyle/>
          <a:p>
            <a:r>
              <a:rPr lang="en-US" sz="2800" dirty="0"/>
              <a:t>Annapolis Valley CAST Conference </a:t>
            </a:r>
            <a:br>
              <a:rPr lang="en-US" sz="2800" dirty="0"/>
            </a:br>
            <a:r>
              <a:rPr lang="en-US" sz="2800" dirty="0"/>
              <a:t>“Peer Support and Life Promotion”</a:t>
            </a:r>
            <a:br>
              <a:rPr lang="en-US" sz="2800" dirty="0"/>
            </a:br>
            <a:r>
              <a:rPr lang="en-US" sz="2800" dirty="0"/>
              <a:t>Brigadoon Village, November 17, 2017</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3077" y="450792"/>
            <a:ext cx="5115225" cy="4036540"/>
          </a:xfrm>
        </p:spPr>
      </p:pic>
    </p:spTree>
    <p:extLst>
      <p:ext uri="{BB962C8B-B14F-4D97-AF65-F5344CB8AC3E}">
        <p14:creationId xmlns:p14="http://schemas.microsoft.com/office/powerpoint/2010/main" val="250051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708642"/>
            <a:ext cx="8534400" cy="1764178"/>
          </a:xfrm>
        </p:spPr>
        <p:txBody>
          <a:bodyPr>
            <a:normAutofit/>
          </a:bodyPr>
          <a:lstStyle/>
          <a:p>
            <a:r>
              <a:rPr lang="en-US" sz="2800" dirty="0"/>
              <a:t>PARTNERSHIPS on ISSUES OF INJURY</a:t>
            </a:r>
          </a:p>
        </p:txBody>
      </p:sp>
      <p:sp>
        <p:nvSpPr>
          <p:cNvPr id="3" name="Content Placeholder 2"/>
          <p:cNvSpPr>
            <a:spLocks noGrp="1"/>
          </p:cNvSpPr>
          <p:nvPr>
            <p:ph idx="1"/>
          </p:nvPr>
        </p:nvSpPr>
        <p:spPr>
          <a:xfrm>
            <a:off x="684212" y="230659"/>
            <a:ext cx="10263874" cy="4656815"/>
          </a:xfrm>
        </p:spPr>
        <p:txBody>
          <a:bodyPr>
            <a:normAutofit/>
          </a:bodyPr>
          <a:lstStyle/>
          <a:p>
            <a:pPr marL="0" indent="0">
              <a:buNone/>
            </a:pPr>
            <a:r>
              <a:rPr lang="en-US" dirty="0"/>
              <a:t>GAMBLING HARMS – We have carried out ongoing work with the </a:t>
            </a:r>
            <a:r>
              <a:rPr lang="en-US" b="1" dirty="0"/>
              <a:t>Kings Community Action Group on Gambling</a:t>
            </a:r>
            <a:r>
              <a:rPr lang="en-US" dirty="0"/>
              <a:t> to raise awareness of the community harms that come from Video Lottery Terminals.</a:t>
            </a:r>
          </a:p>
          <a:p>
            <a:pPr marL="0" indent="0">
              <a:buNone/>
            </a:pPr>
            <a:endParaRPr lang="en-US" dirty="0"/>
          </a:p>
          <a:p>
            <a:pPr marL="0" indent="0">
              <a:buNone/>
            </a:pPr>
            <a:endParaRPr lang="en-US" dirty="0"/>
          </a:p>
          <a:p>
            <a:pPr marL="0" indent="0">
              <a:buNone/>
            </a:pPr>
            <a:endParaRPr lang="en-US" dirty="0"/>
          </a:p>
          <a:p>
            <a:pPr marL="0" indent="0">
              <a:buNone/>
            </a:pPr>
            <a:r>
              <a:rPr lang="en-US" dirty="0"/>
              <a:t>ALCOHOL</a:t>
            </a:r>
            <a:r>
              <a:rPr lang="en-US" b="1" dirty="0"/>
              <a:t> </a:t>
            </a:r>
            <a:r>
              <a:rPr lang="en-US" dirty="0"/>
              <a:t>– We have carried out ongoing work with the </a:t>
            </a:r>
            <a:r>
              <a:rPr lang="en-US" b="1" dirty="0"/>
              <a:t>Community Alcohol Project </a:t>
            </a:r>
            <a:r>
              <a:rPr lang="en-US" dirty="0"/>
              <a:t>to raise awareness of the community harms that come from risky alcohol consumption, especially to our children and youth.</a:t>
            </a:r>
          </a:p>
        </p:txBody>
      </p:sp>
      <p:pic>
        <p:nvPicPr>
          <p:cNvPr id="5" name="Picture 4"/>
          <p:cNvPicPr>
            <a:picLocks noChangeAspect="1"/>
          </p:cNvPicPr>
          <p:nvPr/>
        </p:nvPicPr>
        <p:blipFill>
          <a:blip r:embed="rId2"/>
          <a:stretch>
            <a:fillRect/>
          </a:stretch>
        </p:blipFill>
        <p:spPr>
          <a:xfrm flipV="1">
            <a:off x="2737385" y="-329514"/>
            <a:ext cx="6717230" cy="3295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689" y="3969118"/>
            <a:ext cx="2031439" cy="11490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690" y="1599717"/>
            <a:ext cx="2031439" cy="1523579"/>
          </a:xfrm>
          <a:prstGeom prst="rect">
            <a:avLst/>
          </a:prstGeom>
        </p:spPr>
      </p:pic>
    </p:spTree>
    <p:extLst>
      <p:ext uri="{BB962C8B-B14F-4D97-AF65-F5344CB8AC3E}">
        <p14:creationId xmlns:p14="http://schemas.microsoft.com/office/powerpoint/2010/main" val="68309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SUPPORTING INJURY PREVENTION ACROSS ATLANTIC CANADA</a:t>
            </a:r>
          </a:p>
        </p:txBody>
      </p:sp>
      <p:sp>
        <p:nvSpPr>
          <p:cNvPr id="3" name="Content Placeholder 2"/>
          <p:cNvSpPr>
            <a:spLocks noGrp="1"/>
          </p:cNvSpPr>
          <p:nvPr>
            <p:ph idx="1"/>
          </p:nvPr>
        </p:nvSpPr>
        <p:spPr>
          <a:xfrm>
            <a:off x="684211" y="685800"/>
            <a:ext cx="10195283" cy="3801532"/>
          </a:xfrm>
        </p:spPr>
        <p:txBody>
          <a:bodyPr>
            <a:normAutofit/>
          </a:bodyPr>
          <a:lstStyle/>
          <a:p>
            <a:pPr marL="0" indent="0">
              <a:buNone/>
            </a:pPr>
            <a:r>
              <a:rPr lang="en-US" dirty="0"/>
              <a:t>Injury Free Nova Scotia continues its ongoing involvement in the </a:t>
            </a:r>
            <a:r>
              <a:rPr lang="en-US" b="1" dirty="0"/>
              <a:t>Atlantic Collaborative on Injury Prevention </a:t>
            </a:r>
            <a:r>
              <a:rPr lang="en-US" dirty="0"/>
              <a:t>(ACIP) and over the past 5 years has participated on the executive team as vice-chair. With a collaborative focus, ACIP works to prevent and reduce the impact of injuries in Atlantic Canada.</a:t>
            </a:r>
            <a:br>
              <a:rPr lang="en-US" dirty="0"/>
            </a:br>
            <a:r>
              <a:rPr lang="en-US" dirty="0"/>
              <a:t>ACIP has representation from each of the four Atlantic Provinces, with government, non-government and community-based involvement. Through our work with ACIP we support injury prevention initiatives across Atlantic Canada, pursuing needed evidence and sharing best practices. </a:t>
            </a:r>
          </a:p>
        </p:txBody>
      </p:sp>
    </p:spTree>
    <p:extLst>
      <p:ext uri="{BB962C8B-B14F-4D97-AF65-F5344CB8AC3E}">
        <p14:creationId xmlns:p14="http://schemas.microsoft.com/office/powerpoint/2010/main" val="263290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REPORT</a:t>
            </a:r>
          </a:p>
        </p:txBody>
      </p:sp>
      <p:sp>
        <p:nvSpPr>
          <p:cNvPr id="3" name="Subtitle 2"/>
          <p:cNvSpPr>
            <a:spLocks noGrp="1"/>
          </p:cNvSpPr>
          <p:nvPr>
            <p:ph type="subTitle" idx="1"/>
          </p:nvPr>
        </p:nvSpPr>
        <p:spPr/>
        <p:txBody>
          <a:bodyPr/>
          <a:lstStyle/>
          <a:p>
            <a:r>
              <a:rPr lang="en-US" dirty="0"/>
              <a:t>                          </a:t>
            </a:r>
            <a:r>
              <a:rPr lang="en-US" b="1" dirty="0"/>
              <a:t>See Attachment</a:t>
            </a:r>
          </a:p>
        </p:txBody>
      </p:sp>
    </p:spTree>
    <p:extLst>
      <p:ext uri="{BB962C8B-B14F-4D97-AF65-F5344CB8AC3E}">
        <p14:creationId xmlns:p14="http://schemas.microsoft.com/office/powerpoint/2010/main" val="77738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234250"/>
            <a:ext cx="8534400" cy="1861750"/>
          </a:xfrm>
        </p:spPr>
        <p:txBody>
          <a:bodyPr>
            <a:normAutofit/>
          </a:bodyPr>
          <a:lstStyle/>
          <a:p>
            <a:r>
              <a:rPr lang="en-US" dirty="0"/>
              <a:t/>
            </a:r>
            <a:br>
              <a:rPr lang="en-US" dirty="0"/>
            </a:br>
            <a:r>
              <a:rPr lang="en-US" dirty="0"/>
              <a:t>                    </a:t>
            </a:r>
            <a:r>
              <a:rPr lang="en-US" sz="2400" dirty="0" smtClean="0"/>
              <a:t>Staff</a:t>
            </a:r>
            <a:r>
              <a:rPr lang="en-US" sz="2400" dirty="0"/>
              <a:t>:  Shirley Burdock</a:t>
            </a:r>
          </a:p>
        </p:txBody>
      </p:sp>
      <p:sp>
        <p:nvSpPr>
          <p:cNvPr id="3" name="Content Placeholder 2"/>
          <p:cNvSpPr>
            <a:spLocks noGrp="1"/>
          </p:cNvSpPr>
          <p:nvPr>
            <p:ph idx="1"/>
          </p:nvPr>
        </p:nvSpPr>
        <p:spPr>
          <a:xfrm>
            <a:off x="3286897" y="685800"/>
            <a:ext cx="5931715" cy="4474029"/>
          </a:xfrm>
        </p:spPr>
        <p:txBody>
          <a:bodyPr>
            <a:normAutofit fontScale="62500" lnSpcReduction="20000"/>
          </a:bodyPr>
          <a:lstStyle/>
          <a:p>
            <a:pPr marL="0" indent="0">
              <a:buNone/>
            </a:pPr>
            <a:r>
              <a:rPr lang="en-US" sz="3900" b="1" dirty="0" smtClean="0"/>
              <a:t>BOARD </a:t>
            </a:r>
            <a:r>
              <a:rPr lang="en-US" sz="3900" b="1" dirty="0"/>
              <a:t>of Directors for 2017/2018</a:t>
            </a:r>
          </a:p>
          <a:p>
            <a:endParaRPr lang="en-US" sz="2800" dirty="0"/>
          </a:p>
          <a:p>
            <a:pPr marL="0" indent="0">
              <a:buNone/>
            </a:pPr>
            <a:r>
              <a:rPr lang="en-US" sz="2800" b="1" dirty="0"/>
              <a:t>Co-Chairs:  Dan </a:t>
            </a:r>
            <a:r>
              <a:rPr lang="en-US" sz="2800" b="1" dirty="0" err="1"/>
              <a:t>Steeves</a:t>
            </a:r>
            <a:r>
              <a:rPr lang="en-US" sz="2800" b="1" dirty="0"/>
              <a:t> </a:t>
            </a:r>
            <a:r>
              <a:rPr lang="en-US" sz="2800" dirty="0"/>
              <a:t>and</a:t>
            </a:r>
            <a:r>
              <a:rPr lang="en-US" sz="2800" b="1" dirty="0"/>
              <a:t> Christine </a:t>
            </a:r>
            <a:r>
              <a:rPr lang="en-US" sz="2800" b="1" dirty="0" err="1" smtClean="0"/>
              <a:t>Eisan</a:t>
            </a:r>
            <a:endParaRPr lang="en-US" sz="2800" b="1" dirty="0" smtClean="0"/>
          </a:p>
          <a:p>
            <a:pPr marL="0" indent="0">
              <a:buNone/>
            </a:pPr>
            <a:endParaRPr lang="en-US" sz="2800" b="1" dirty="0" smtClean="0"/>
          </a:p>
          <a:p>
            <a:pPr marL="0" indent="0">
              <a:buNone/>
            </a:pPr>
            <a:r>
              <a:rPr lang="en-US" sz="2800" b="1" dirty="0" smtClean="0"/>
              <a:t>Treasurer</a:t>
            </a:r>
            <a:r>
              <a:rPr lang="en-US" sz="2800" b="1" dirty="0"/>
              <a:t>: Beth Gillis</a:t>
            </a:r>
          </a:p>
          <a:p>
            <a:pPr marL="0" indent="0">
              <a:buNone/>
            </a:pPr>
            <a:r>
              <a:rPr lang="en-US" sz="2800" b="1" dirty="0"/>
              <a:t>Jenna Hopson</a:t>
            </a:r>
          </a:p>
          <a:p>
            <a:pPr marL="0" indent="0">
              <a:buNone/>
            </a:pPr>
            <a:r>
              <a:rPr lang="en-US" sz="2800" b="1" dirty="0"/>
              <a:t>Sarah </a:t>
            </a:r>
            <a:r>
              <a:rPr lang="en-US" sz="2800" b="1" dirty="0" err="1"/>
              <a:t>Hergett</a:t>
            </a:r>
            <a:endParaRPr lang="en-US" sz="2800" b="1" dirty="0"/>
          </a:p>
          <a:p>
            <a:pPr marL="0" indent="0">
              <a:buNone/>
            </a:pPr>
            <a:r>
              <a:rPr lang="en-US" sz="2800" b="1" dirty="0"/>
              <a:t>Dr. Matt Bowes</a:t>
            </a:r>
          </a:p>
          <a:p>
            <a:pPr marL="0" indent="0">
              <a:buNone/>
            </a:pPr>
            <a:r>
              <a:rPr lang="en-US" sz="2800" b="1" dirty="0"/>
              <a:t>Kate McLeod</a:t>
            </a:r>
          </a:p>
          <a:p>
            <a:pPr marL="0" indent="0">
              <a:buNone/>
            </a:pPr>
            <a:r>
              <a:rPr lang="en-US" sz="2800" b="1" dirty="0"/>
              <a:t>Angela Davis</a:t>
            </a:r>
          </a:p>
          <a:p>
            <a:pPr marL="0" indent="0">
              <a:buNone/>
            </a:pPr>
            <a:r>
              <a:rPr lang="en-US" sz="2800" b="1" dirty="0"/>
              <a:t>Felicia Rushton</a:t>
            </a:r>
          </a:p>
          <a:p>
            <a:pPr marL="0" indent="0">
              <a:buNone/>
            </a:pPr>
            <a:r>
              <a:rPr lang="en-US" sz="2800" b="1" dirty="0"/>
              <a:t>Dr. Natalie </a:t>
            </a:r>
            <a:r>
              <a:rPr lang="en-US" sz="2800" b="1" dirty="0" err="1"/>
              <a:t>Yanchar</a:t>
            </a:r>
            <a:endParaRPr lang="en-US" sz="2800" b="1" dirty="0"/>
          </a:p>
        </p:txBody>
      </p:sp>
    </p:spTree>
    <p:extLst>
      <p:ext uri="{BB962C8B-B14F-4D97-AF65-F5344CB8AC3E}">
        <p14:creationId xmlns:p14="http://schemas.microsoft.com/office/powerpoint/2010/main" val="206159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Greetings from the Co-Chairs</a:t>
            </a:r>
          </a:p>
        </p:txBody>
      </p:sp>
      <p:sp>
        <p:nvSpPr>
          <p:cNvPr id="3" name="Content Placeholder 2"/>
          <p:cNvSpPr>
            <a:spLocks noGrp="1"/>
          </p:cNvSpPr>
          <p:nvPr>
            <p:ph idx="1"/>
          </p:nvPr>
        </p:nvSpPr>
        <p:spPr/>
        <p:txBody>
          <a:bodyPr>
            <a:normAutofit/>
          </a:bodyPr>
          <a:lstStyle/>
          <a:p>
            <a:r>
              <a:rPr lang="en-US" dirty="0"/>
              <a:t>We would like to thank Shirley and the rest of the team for their commitment to IFNS and injury prevention. </a:t>
            </a:r>
          </a:p>
          <a:p>
            <a:r>
              <a:rPr lang="en-US" dirty="0"/>
              <a:t>It has been a very busy year, and has built on the 10 years of successes. </a:t>
            </a:r>
          </a:p>
          <a:p>
            <a:r>
              <a:rPr lang="en-US" dirty="0"/>
              <a:t>It is also a year that has enabled IFNS to do some reflection on the work we have done and how we work as an organization. It has reminded us of the need to continue to look for opportunities and partnerships. </a:t>
            </a:r>
          </a:p>
          <a:p>
            <a:endParaRPr lang="en-US" dirty="0"/>
          </a:p>
        </p:txBody>
      </p:sp>
    </p:spTree>
    <p:extLst>
      <p:ext uri="{BB962C8B-B14F-4D97-AF65-F5344CB8AC3E}">
        <p14:creationId xmlns:p14="http://schemas.microsoft.com/office/powerpoint/2010/main" val="235526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861649"/>
            <a:ext cx="9044675" cy="1507067"/>
          </a:xfrm>
        </p:spPr>
        <p:txBody>
          <a:bodyPr>
            <a:normAutofit/>
          </a:bodyPr>
          <a:lstStyle/>
          <a:p>
            <a:r>
              <a:rPr lang="en-US" sz="2800" dirty="0"/>
              <a:t>THE YEAR IN REVIEW: Executive Director Report</a:t>
            </a:r>
          </a:p>
        </p:txBody>
      </p:sp>
      <p:sp>
        <p:nvSpPr>
          <p:cNvPr id="3" name="Content Placeholder 2"/>
          <p:cNvSpPr>
            <a:spLocks noGrp="1"/>
          </p:cNvSpPr>
          <p:nvPr>
            <p:ph idx="1"/>
          </p:nvPr>
        </p:nvSpPr>
        <p:spPr>
          <a:xfrm>
            <a:off x="684211" y="411892"/>
            <a:ext cx="10519248" cy="4738606"/>
          </a:xfrm>
        </p:spPr>
        <p:txBody>
          <a:bodyPr>
            <a:noAutofit/>
          </a:bodyPr>
          <a:lstStyle/>
          <a:p>
            <a:pPr marL="0" indent="0">
              <a:buNone/>
            </a:pPr>
            <a:r>
              <a:rPr lang="en-US" dirty="0"/>
              <a:t>2017/18 has been another challenging year for Injury Free Nova Scotia.  As we were incorporated as a not-for-profit in in 2006, this year has brought us firmly into the second decade of injury prevention advocacy.  The environment in which we operate, politically, economically, socially and technologically continues to experience much change, with both challenges and opportunities to be found within this reality.</a:t>
            </a:r>
          </a:p>
          <a:p>
            <a:pPr marL="0" indent="0">
              <a:buNone/>
            </a:pPr>
            <a:r>
              <a:rPr lang="en-US" dirty="0"/>
              <a:t>Injury prevention advocacy is challenging work.  Making the case for investment in preventing serious injuries and deaths from occurring is challenging work.  Doing this work, and doing it for more than a decade, within ever-changing environments, requires strong visionaries at the helm.  With our board team we continue to have those visionaries.  It also requires partners with integrity across the province, - partners that look to evidence and a collaborative approach to determine the best course of action to reduce injuries and save lives.  With our many stakeholders across the province we continue to have those partners.</a:t>
            </a:r>
          </a:p>
          <a:p>
            <a:pPr marL="0" indent="0">
              <a:buNone/>
            </a:pPr>
            <a:r>
              <a:rPr lang="en-US" dirty="0"/>
              <a:t> </a:t>
            </a:r>
          </a:p>
        </p:txBody>
      </p:sp>
    </p:spTree>
    <p:extLst>
      <p:ext uri="{BB962C8B-B14F-4D97-AF65-F5344CB8AC3E}">
        <p14:creationId xmlns:p14="http://schemas.microsoft.com/office/powerpoint/2010/main" val="76820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071" y="4800370"/>
            <a:ext cx="10197972" cy="1507067"/>
          </a:xfrm>
        </p:spPr>
        <p:txBody>
          <a:bodyPr>
            <a:normAutofit/>
          </a:bodyPr>
          <a:lstStyle/>
          <a:p>
            <a:r>
              <a:rPr lang="en-US" sz="2800" dirty="0"/>
              <a:t>PREPARING COMMUNITIES FOR CANNABIS LEGALIZATION</a:t>
            </a:r>
          </a:p>
        </p:txBody>
      </p:sp>
      <p:sp>
        <p:nvSpPr>
          <p:cNvPr id="3" name="Content Placeholder 2"/>
          <p:cNvSpPr>
            <a:spLocks noGrp="1"/>
          </p:cNvSpPr>
          <p:nvPr>
            <p:ph idx="1"/>
          </p:nvPr>
        </p:nvSpPr>
        <p:spPr>
          <a:xfrm>
            <a:off x="692450" y="858795"/>
            <a:ext cx="9967312" cy="3615267"/>
          </a:xfrm>
        </p:spPr>
        <p:txBody>
          <a:bodyPr>
            <a:noAutofit/>
          </a:bodyPr>
          <a:lstStyle/>
          <a:p>
            <a:pPr marL="0" indent="0">
              <a:buNone/>
            </a:pPr>
            <a:r>
              <a:rPr lang="en-US" dirty="0"/>
              <a:t>The anticipated cannabis legalization in 2018 has led to our fiscal 2017/2018 being another year of lively community engagement. Following a previous year of significant ground work we have again taken the opportunity to engage with communities across the province on the regulatory framework for cannabis.  With the federal framework determined, there has been much community interest to know more and understand the decisions our provincial leaders are making regarding the issue. </a:t>
            </a:r>
          </a:p>
          <a:p>
            <a:pPr marL="0" indent="0">
              <a:buNone/>
            </a:pPr>
            <a:r>
              <a:rPr lang="en-US" dirty="0"/>
              <a:t>Working in partnership with stakeholders in and outside of government, we have met to share the evidence on cannabis and the pieces of regulation required to minimize the harms, especially to our children and youth.</a:t>
            </a:r>
          </a:p>
          <a:p>
            <a:pPr marL="0" indent="0">
              <a:buNone/>
            </a:pPr>
            <a:r>
              <a:rPr lang="en-US" dirty="0"/>
              <a:t>Our intent has been to help our communities prepare for the upcoming legalization of cannabis within the reality of our province already dealing with the serious injury issues related to high levels of substance use.</a:t>
            </a:r>
          </a:p>
        </p:txBody>
      </p:sp>
    </p:spTree>
    <p:extLst>
      <p:ext uri="{BB962C8B-B14F-4D97-AF65-F5344CB8AC3E}">
        <p14:creationId xmlns:p14="http://schemas.microsoft.com/office/powerpoint/2010/main" val="85684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665" y="4851918"/>
            <a:ext cx="9535887" cy="1390261"/>
          </a:xfrm>
        </p:spPr>
        <p:txBody>
          <a:bodyPr>
            <a:normAutofit/>
          </a:bodyPr>
          <a:lstStyle/>
          <a:p>
            <a:r>
              <a:rPr lang="en-US" sz="2800" dirty="0"/>
              <a:t>CONTINUED ADVOCACY with CANNABIS ISSUE:  </a:t>
            </a:r>
            <a:r>
              <a:rPr lang="en-US" sz="2800" dirty="0" err="1"/>
              <a:t>PREPARing</a:t>
            </a:r>
            <a:r>
              <a:rPr lang="en-US" sz="2800" dirty="0"/>
              <a:t> for LEGALIZATION in 2018</a:t>
            </a:r>
          </a:p>
        </p:txBody>
      </p:sp>
      <p:sp>
        <p:nvSpPr>
          <p:cNvPr id="3" name="Content Placeholder 2"/>
          <p:cNvSpPr>
            <a:spLocks noGrp="1"/>
          </p:cNvSpPr>
          <p:nvPr>
            <p:ph idx="1"/>
          </p:nvPr>
        </p:nvSpPr>
        <p:spPr>
          <a:xfrm>
            <a:off x="214605" y="307910"/>
            <a:ext cx="11513976" cy="4544008"/>
          </a:xfrm>
        </p:spPr>
        <p:txBody>
          <a:bodyPr>
            <a:normAutofit lnSpcReduction="10000"/>
          </a:bodyPr>
          <a:lstStyle/>
          <a:p>
            <a:pPr marL="0" indent="0">
              <a:buNone/>
            </a:pPr>
            <a:r>
              <a:rPr lang="en-US" dirty="0"/>
              <a:t>Through the past year we have been able to broaden our involvement with the cannabis issue to share and learn with other partners working in areas of injury prevention and substance use  across the country.</a:t>
            </a:r>
          </a:p>
          <a:p>
            <a:pPr marL="0" indent="0">
              <a:buNone/>
            </a:pPr>
            <a:r>
              <a:rPr lang="en-US" dirty="0"/>
              <a:t>Some of these opportunities include:</a:t>
            </a:r>
          </a:p>
          <a:p>
            <a:pPr lvl="1"/>
            <a:r>
              <a:rPr lang="en-US" sz="2000" dirty="0"/>
              <a:t>Participating in cannabis regulatory discussions held in Shelburne, Yarmouth, New Glasgow, Dartmouth, Lower Sackville and Sydney</a:t>
            </a:r>
          </a:p>
          <a:p>
            <a:pPr lvl="1"/>
            <a:r>
              <a:rPr lang="en-US" sz="2000" dirty="0"/>
              <a:t>Issues of Substance Conference: Poster Presentation (next page)</a:t>
            </a:r>
          </a:p>
          <a:p>
            <a:pPr lvl="1"/>
            <a:r>
              <a:rPr lang="en-US" sz="2000" dirty="0"/>
              <a:t>Ongoing advocacy with the provincial government on our concerns regarding co-location of alcohol and cannabis sales</a:t>
            </a:r>
          </a:p>
          <a:p>
            <a:pPr lvl="1"/>
            <a:r>
              <a:rPr lang="en-US" sz="2000" dirty="0"/>
              <a:t>Ongoing advocacy with the federal and provincial governments on elements of the legislative and regulatory frameworks for cannabis </a:t>
            </a:r>
          </a:p>
          <a:p>
            <a:pPr lvl="1"/>
            <a:r>
              <a:rPr lang="en-US" sz="2000" dirty="0"/>
              <a:t>Safety Services Nova Scotia Workplace Health and Safety Conference 2017           Panel Presentation on cannabis legalization and the impact on employers  </a:t>
            </a:r>
          </a:p>
        </p:txBody>
      </p:sp>
    </p:spTree>
    <p:extLst>
      <p:ext uri="{BB962C8B-B14F-4D97-AF65-F5344CB8AC3E}">
        <p14:creationId xmlns:p14="http://schemas.microsoft.com/office/powerpoint/2010/main" val="33806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185" y="172995"/>
            <a:ext cx="11631826" cy="6590270"/>
          </a:xfrm>
        </p:spPr>
      </p:pic>
    </p:spTree>
    <p:extLst>
      <p:ext uri="{BB962C8B-B14F-4D97-AF65-F5344CB8AC3E}">
        <p14:creationId xmlns:p14="http://schemas.microsoft.com/office/powerpoint/2010/main" val="359860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ON THE TOP ISSUES OF SERIOUS INJURY AND DEATH IN NOVA SCOTIA</a:t>
            </a:r>
          </a:p>
        </p:txBody>
      </p:sp>
      <p:sp>
        <p:nvSpPr>
          <p:cNvPr id="3" name="Content Placeholder 2"/>
          <p:cNvSpPr>
            <a:spLocks noGrp="1"/>
          </p:cNvSpPr>
          <p:nvPr>
            <p:ph idx="1"/>
          </p:nvPr>
        </p:nvSpPr>
        <p:spPr/>
        <p:txBody>
          <a:bodyPr>
            <a:normAutofit/>
          </a:bodyPr>
          <a:lstStyle/>
          <a:p>
            <a:r>
              <a:rPr lang="en-US" sz="4000" dirty="0"/>
              <a:t>ROAD SAFETY</a:t>
            </a:r>
          </a:p>
          <a:p>
            <a:r>
              <a:rPr lang="en-US" sz="4000" dirty="0"/>
              <a:t>FALLS</a:t>
            </a:r>
          </a:p>
          <a:p>
            <a:r>
              <a:rPr lang="en-US" sz="4000" dirty="0"/>
              <a:t>SUICIDE</a:t>
            </a:r>
          </a:p>
        </p:txBody>
      </p:sp>
    </p:spTree>
    <p:extLst>
      <p:ext uri="{BB962C8B-B14F-4D97-AF65-F5344CB8AC3E}">
        <p14:creationId xmlns:p14="http://schemas.microsoft.com/office/powerpoint/2010/main" val="52017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Road Safety Advisory Committee</a:t>
            </a:r>
          </a:p>
        </p:txBody>
      </p:sp>
      <p:sp>
        <p:nvSpPr>
          <p:cNvPr id="3" name="Content Placeholder 2"/>
          <p:cNvSpPr>
            <a:spLocks noGrp="1"/>
          </p:cNvSpPr>
          <p:nvPr>
            <p:ph idx="1"/>
          </p:nvPr>
        </p:nvSpPr>
        <p:spPr>
          <a:xfrm>
            <a:off x="651731" y="479854"/>
            <a:ext cx="10576442" cy="4007478"/>
          </a:xfrm>
        </p:spPr>
        <p:txBody>
          <a:bodyPr>
            <a:normAutofit lnSpcReduction="10000"/>
          </a:bodyPr>
          <a:lstStyle/>
          <a:p>
            <a:pPr marL="0" indent="0">
              <a:buNone/>
            </a:pPr>
            <a:r>
              <a:rPr lang="en-US" dirty="0"/>
              <a:t>For the past 8 years Injury Free Nova Scotia has participated in the multi-disciplinary provincial Road Safety Advisory Committee.  For the past 6 years we have also participated as the community co-chair within that committee, together with the government co-chair from the Department of Transportation and Infrastructure Renewal.</a:t>
            </a:r>
          </a:p>
          <a:p>
            <a:pPr marL="0" indent="0">
              <a:buNone/>
            </a:pPr>
            <a:r>
              <a:rPr lang="en-US" dirty="0"/>
              <a:t>Within this committee role we work to identify and provide recommendations to government on pressing issues of road safety, - identifying areas of legislative change that evidence indicates will lessen injury severity and save lives. We also provide support to government by gathering evidence on emergent issues that will support informed decision-making. </a:t>
            </a:r>
          </a:p>
          <a:p>
            <a:pPr marL="0" indent="0">
              <a:buNone/>
            </a:pPr>
            <a:r>
              <a:rPr lang="en-US" dirty="0"/>
              <a:t>And importantly, this committee also provides the opportunity for each organization to learn from the others, and collaborate on shared road safety concerns in ways that will enhance individual organization efforts.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801" y="4487332"/>
            <a:ext cx="1482811" cy="1284137"/>
          </a:xfrm>
          <a:prstGeom prst="rect">
            <a:avLst/>
          </a:prstGeom>
        </p:spPr>
      </p:pic>
    </p:spTree>
    <p:extLst>
      <p:ext uri="{BB962C8B-B14F-4D97-AF65-F5344CB8AC3E}">
        <p14:creationId xmlns:p14="http://schemas.microsoft.com/office/powerpoint/2010/main" val="3937366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10715</TotalTime>
  <Words>1198</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Slice</vt:lpstr>
      <vt:lpstr>        Injury Free Nova Scotia          2018 Annual Report  </vt:lpstr>
      <vt:lpstr>                     Staff:  Shirley Burdock</vt:lpstr>
      <vt:lpstr>Greetings from the Co-Chairs</vt:lpstr>
      <vt:lpstr>THE YEAR IN REVIEW: Executive Director Report</vt:lpstr>
      <vt:lpstr>PREPARING COMMUNITIES FOR CANNABIS LEGALIZATION</vt:lpstr>
      <vt:lpstr>CONTINUED ADVOCACY with CANNABIS ISSUE:  PREPARing for LEGALIZATION in 2018</vt:lpstr>
      <vt:lpstr>PowerPoint Presentation</vt:lpstr>
      <vt:lpstr>WORKING ON THE TOP ISSUES OF SERIOUS INJURY AND DEATH IN NOVA SCOTIA</vt:lpstr>
      <vt:lpstr>Road Safety Advisory Committee</vt:lpstr>
      <vt:lpstr>FALLS </vt:lpstr>
      <vt:lpstr>SUICIDE </vt:lpstr>
      <vt:lpstr>Annapolis Valley CAST Conference  “Peer Support and Life Promotion” Brigadoon Village, November 17, 2017</vt:lpstr>
      <vt:lpstr>PARTNERSHIPS on ISSUES OF INJURY</vt:lpstr>
      <vt:lpstr>SUPPORTING INJURY PREVENTION ACROSS ATLANTIC CANADA</vt:lpstr>
      <vt:lpstr>FINANCIAL REPORT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burdock</dc:creator>
  <cp:lastModifiedBy>shirley burdock</cp:lastModifiedBy>
  <cp:revision>115</cp:revision>
  <cp:lastPrinted>2018-06-19T14:06:08Z</cp:lastPrinted>
  <dcterms:created xsi:type="dcterms:W3CDTF">2018-04-25T17:48:01Z</dcterms:created>
  <dcterms:modified xsi:type="dcterms:W3CDTF">2018-06-19T14:09:27Z</dcterms:modified>
</cp:coreProperties>
</file>